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353" r:id="rId3"/>
    <p:sldId id="359" r:id="rId4"/>
    <p:sldId id="360" r:id="rId5"/>
    <p:sldId id="361" r:id="rId6"/>
    <p:sldId id="363" r:id="rId7"/>
    <p:sldId id="362" r:id="rId8"/>
    <p:sldId id="340" r:id="rId9"/>
    <p:sldId id="336" r:id="rId10"/>
    <p:sldId id="338" r:id="rId11"/>
    <p:sldId id="339" r:id="rId12"/>
    <p:sldId id="350" r:id="rId13"/>
    <p:sldId id="364" r:id="rId14"/>
    <p:sldId id="257" r:id="rId15"/>
    <p:sldId id="327" r:id="rId16"/>
    <p:sldId id="328" r:id="rId17"/>
    <p:sldId id="341" r:id="rId18"/>
    <p:sldId id="326" r:id="rId19"/>
    <p:sldId id="329" r:id="rId20"/>
    <p:sldId id="325" r:id="rId21"/>
    <p:sldId id="323" r:id="rId22"/>
    <p:sldId id="372" r:id="rId23"/>
    <p:sldId id="374" r:id="rId24"/>
    <p:sldId id="342" r:id="rId25"/>
    <p:sldId id="373" r:id="rId26"/>
    <p:sldId id="357" r:id="rId27"/>
    <p:sldId id="355" r:id="rId28"/>
    <p:sldId id="354" r:id="rId29"/>
    <p:sldId id="304" r:id="rId30"/>
    <p:sldId id="333" r:id="rId31"/>
    <p:sldId id="365" r:id="rId32"/>
    <p:sldId id="367" r:id="rId33"/>
    <p:sldId id="368" r:id="rId34"/>
    <p:sldId id="369" r:id="rId35"/>
    <p:sldId id="352" r:id="rId36"/>
    <p:sldId id="311" r:id="rId37"/>
    <p:sldId id="370"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32"/>
    <a:srgbClr val="149E2A"/>
    <a:srgbClr val="009F5A"/>
    <a:srgbClr val="009E00"/>
    <a:srgbClr val="009D00"/>
    <a:srgbClr val="009E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p:restoredTop sz="94699"/>
  </p:normalViewPr>
  <p:slideViewPr>
    <p:cSldViewPr snapToGrid="0" snapToObjects="1">
      <p:cViewPr varScale="1">
        <p:scale>
          <a:sx n="108" d="100"/>
          <a:sy n="108" d="100"/>
        </p:scale>
        <p:origin x="174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35243-AFB8-BD4B-B36E-0C4C51CF8247}" type="datetimeFigureOut">
              <a:rPr lang="en-US" smtClean="0"/>
              <a:t>2/22/2023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DC1E8-1B03-F244-A3ED-12C5532B986A}" type="slidenum">
              <a:rPr lang="en-US" smtClean="0"/>
              <a:t>‹#›</a:t>
            </a:fld>
            <a:endParaRPr lang="en-US"/>
          </a:p>
        </p:txBody>
      </p:sp>
    </p:spTree>
    <p:extLst>
      <p:ext uri="{BB962C8B-B14F-4D97-AF65-F5344CB8AC3E}">
        <p14:creationId xmlns:p14="http://schemas.microsoft.com/office/powerpoint/2010/main" val="29300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DC1E8-1B03-F244-A3ED-12C5532B986A}" type="slidenum">
              <a:rPr lang="en-US" smtClean="0"/>
              <a:t>18</a:t>
            </a:fld>
            <a:endParaRPr lang="en-US"/>
          </a:p>
        </p:txBody>
      </p:sp>
    </p:spTree>
    <p:extLst>
      <p:ext uri="{BB962C8B-B14F-4D97-AF65-F5344CB8AC3E}">
        <p14:creationId xmlns:p14="http://schemas.microsoft.com/office/powerpoint/2010/main" val="174956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DC1E8-1B03-F244-A3ED-12C5532B986A}" type="slidenum">
              <a:rPr lang="en-US" smtClean="0"/>
              <a:t>29</a:t>
            </a:fld>
            <a:endParaRPr lang="en-US"/>
          </a:p>
        </p:txBody>
      </p:sp>
    </p:spTree>
    <p:extLst>
      <p:ext uri="{BB962C8B-B14F-4D97-AF65-F5344CB8AC3E}">
        <p14:creationId xmlns:p14="http://schemas.microsoft.com/office/powerpoint/2010/main" val="2212653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E4EC0598-DB3E-314B-BEEE-9634B808229D}" type="datetimeFigureOut">
              <a:rPr lang="en-US" smtClean="0"/>
              <a:t>2/22/2023</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FD796103-6C39-034E-B1D3-EA1C8D68AD4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4EC0598-DB3E-314B-BEEE-9634B808229D}" type="datetimeFigureOut">
              <a:rPr lang="en-US" smtClean="0"/>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C0598-DB3E-314B-BEEE-9634B808229D}" type="datetimeFigureOut">
              <a:rPr lang="en-US" smtClean="0"/>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4EC0598-DB3E-314B-BEEE-9634B808229D}"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4EC0598-DB3E-314B-BEEE-9634B808229D}"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4EC0598-DB3E-314B-BEEE-9634B808229D}"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E4EC0598-DB3E-314B-BEEE-9634B808229D}" type="datetimeFigureOut">
              <a:rPr lang="en-US" smtClean="0"/>
              <a:t>2/22/2023</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FD796103-6C39-034E-B1D3-EA1C8D68AD4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a:t>Click to edit Master text styles</a:t>
            </a:r>
          </a:p>
        </p:txBody>
      </p:sp>
      <p:sp>
        <p:nvSpPr>
          <p:cNvPr id="4" name="Date Placeholder 3"/>
          <p:cNvSpPr>
            <a:spLocks noGrp="1"/>
          </p:cNvSpPr>
          <p:nvPr>
            <p:ph type="dt" sz="half" idx="10"/>
          </p:nvPr>
        </p:nvSpPr>
        <p:spPr/>
        <p:txBody>
          <a:bodyPr/>
          <a:lstStyle/>
          <a:p>
            <a:fld id="{E4EC0598-DB3E-314B-BEEE-9634B808229D}"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96103-6C39-034E-B1D3-EA1C8D68AD4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EC0598-DB3E-314B-BEEE-9634B808229D}"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96103-6C39-034E-B1D3-EA1C8D68AD4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E4EC0598-DB3E-314B-BEEE-9634B808229D}" type="datetimeFigureOut">
              <a:rPr lang="en-US" smtClean="0"/>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96103-6C39-034E-B1D3-EA1C8D68AD46}"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E4EC0598-DB3E-314B-BEEE-9634B808229D}"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96103-6C39-034E-B1D3-EA1C8D68AD46}"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E4EC0598-DB3E-314B-BEEE-9634B808229D}" type="datetimeFigureOut">
              <a:rPr lang="en-US" smtClean="0"/>
              <a:t>2/22/2023</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FD796103-6C39-034E-B1D3-EA1C8D68AD4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14267" y="627538"/>
            <a:ext cx="8315466" cy="2801462"/>
          </a:xfrm>
        </p:spPr>
        <p:txBody>
          <a:bodyPr anchor="t"/>
          <a:lstStyle/>
          <a:p>
            <a:pPr algn="ctr">
              <a:lnSpc>
                <a:spcPct val="90000"/>
              </a:lnSpc>
            </a:pPr>
            <a:r>
              <a:rPr lang="en-US" sz="4800" dirty="0">
                <a:solidFill>
                  <a:srgbClr val="007932"/>
                </a:solidFill>
                <a:latin typeface="Arial" panose="020B0604020202020204" pitchFamily="34" charset="0"/>
                <a:cs typeface="Arial" panose="020B0604020202020204" pitchFamily="34" charset="0"/>
              </a:rPr>
              <a:t>Using Technology in </a:t>
            </a:r>
            <a:br>
              <a:rPr lang="en-US" sz="4800" dirty="0">
                <a:solidFill>
                  <a:srgbClr val="007932"/>
                </a:solidFill>
                <a:latin typeface="Arial" panose="020B0604020202020204" pitchFamily="34" charset="0"/>
                <a:cs typeface="Arial" panose="020B0604020202020204" pitchFamily="34" charset="0"/>
              </a:rPr>
            </a:br>
            <a:r>
              <a:rPr lang="en-US" sz="4800" dirty="0">
                <a:solidFill>
                  <a:srgbClr val="007932"/>
                </a:solidFill>
                <a:latin typeface="Arial" panose="020B0604020202020204" pitchFamily="34" charset="0"/>
                <a:cs typeface="Arial" panose="020B0604020202020204" pitchFamily="34" charset="0"/>
              </a:rPr>
              <a:t>Math 124E </a:t>
            </a:r>
            <a:br>
              <a:rPr lang="en-US" sz="4800" dirty="0">
                <a:solidFill>
                  <a:srgbClr val="007932"/>
                </a:solidFill>
                <a:latin typeface="Arial" panose="020B0604020202020204" pitchFamily="34" charset="0"/>
                <a:cs typeface="Arial" panose="020B0604020202020204" pitchFamily="34" charset="0"/>
              </a:rPr>
            </a:br>
            <a:r>
              <a:rPr lang="en-US" sz="4800" dirty="0">
                <a:solidFill>
                  <a:srgbClr val="007932"/>
                </a:solidFill>
                <a:latin typeface="Arial" panose="020B0604020202020204" pitchFamily="34" charset="0"/>
                <a:cs typeface="Arial" panose="020B0604020202020204" pitchFamily="34" charset="0"/>
              </a:rPr>
              <a:t> Co-requisite </a:t>
            </a:r>
            <a:br>
              <a:rPr lang="en-US" sz="4800" dirty="0">
                <a:solidFill>
                  <a:srgbClr val="007932"/>
                </a:solidFill>
                <a:latin typeface="Arial" panose="020B0604020202020204" pitchFamily="34" charset="0"/>
                <a:cs typeface="Arial" panose="020B0604020202020204" pitchFamily="34" charset="0"/>
              </a:rPr>
            </a:br>
            <a:r>
              <a:rPr lang="en-US" sz="4800" dirty="0">
                <a:solidFill>
                  <a:srgbClr val="007932"/>
                </a:solidFill>
                <a:latin typeface="Arial" panose="020B0604020202020204" pitchFamily="34" charset="0"/>
                <a:cs typeface="Arial" panose="020B0604020202020204" pitchFamily="34" charset="0"/>
              </a:rPr>
              <a:t>College Algebra</a:t>
            </a:r>
            <a:endParaRPr lang="en-US" sz="4800" dirty="0">
              <a:solidFill>
                <a:srgbClr val="007932"/>
              </a:solidFill>
              <a:latin typeface="Arial"/>
              <a:cs typeface="Arial"/>
            </a:endParaRPr>
          </a:p>
        </p:txBody>
      </p:sp>
      <p:sp>
        <p:nvSpPr>
          <p:cNvPr id="2" name="TextBox 1"/>
          <p:cNvSpPr txBox="1"/>
          <p:nvPr/>
        </p:nvSpPr>
        <p:spPr>
          <a:xfrm>
            <a:off x="279695" y="3599794"/>
            <a:ext cx="8212664" cy="2554545"/>
          </a:xfrm>
          <a:prstGeom prst="rect">
            <a:avLst/>
          </a:prstGeom>
          <a:noFill/>
        </p:spPr>
        <p:txBody>
          <a:bodyPr wrap="square" rtlCol="0">
            <a:spAutoFit/>
          </a:bodyPr>
          <a:lstStyle/>
          <a:p>
            <a:pPr algn="r"/>
            <a:r>
              <a:rPr lang="en-US" sz="3200" dirty="0">
                <a:latin typeface="Arial"/>
                <a:cs typeface="Arial"/>
              </a:rPr>
              <a:t>Denny Burzynski</a:t>
            </a:r>
          </a:p>
          <a:p>
            <a:pPr algn="r"/>
            <a:r>
              <a:rPr lang="en-US" sz="3200" dirty="0">
                <a:latin typeface="Arial" panose="020B0604020202020204" pitchFamily="34" charset="0"/>
                <a:cs typeface="Arial" panose="020B0604020202020204" pitchFamily="34" charset="0"/>
              </a:rPr>
              <a:t>NSHE Math Co-Req </a:t>
            </a:r>
          </a:p>
          <a:p>
            <a:pPr algn="r"/>
            <a:r>
              <a:rPr lang="en-US" sz="3200" dirty="0">
                <a:latin typeface="Arial" panose="020B0604020202020204" pitchFamily="34" charset="0"/>
                <a:cs typeface="Arial" panose="020B0604020202020204" pitchFamily="34" charset="0"/>
              </a:rPr>
              <a:t>Collaboration Conference</a:t>
            </a:r>
          </a:p>
          <a:p>
            <a:pPr algn="r"/>
            <a:r>
              <a:rPr lang="en-US" sz="3200" dirty="0">
                <a:latin typeface="Arial" panose="020B0604020202020204" pitchFamily="34" charset="0"/>
                <a:cs typeface="Arial" panose="020B0604020202020204" pitchFamily="34" charset="0"/>
              </a:rPr>
              <a:t>February 23-34</a:t>
            </a:r>
          </a:p>
          <a:p>
            <a:pPr algn="r"/>
            <a:r>
              <a:rPr lang="en-US" sz="3200" dirty="0">
                <a:latin typeface="Arial" panose="020B0604020202020204" pitchFamily="34" charset="0"/>
                <a:cs typeface="Arial" panose="020B0604020202020204" pitchFamily="34" charset="0"/>
              </a:rPr>
              <a:t>The College of Southern Nevada</a:t>
            </a:r>
          </a:p>
        </p:txBody>
      </p:sp>
      <p:pic>
        <p:nvPicPr>
          <p:cNvPr id="4" name="Picture 3">
            <a:extLst>
              <a:ext uri="{FF2B5EF4-FFF2-40B4-BE49-F238E27FC236}">
                <a16:creationId xmlns:a16="http://schemas.microsoft.com/office/drawing/2014/main" id="{D1467C73-F319-B531-242A-7B43024D06A1}"/>
              </a:ext>
            </a:extLst>
          </p:cNvPr>
          <p:cNvPicPr>
            <a:picLocks noChangeAspect="1"/>
          </p:cNvPicPr>
          <p:nvPr/>
        </p:nvPicPr>
        <p:blipFill>
          <a:blip r:embed="rId2"/>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D5267AB0-1975-9C2E-8D1D-46EEE80FA92A}"/>
              </a:ext>
            </a:extLst>
          </p:cNvPr>
          <p:cNvPicPr>
            <a:picLocks noChangeAspect="1"/>
          </p:cNvPicPr>
          <p:nvPr/>
        </p:nvPicPr>
        <p:blipFill>
          <a:blip r:embed="rId2"/>
          <a:stretch>
            <a:fillRect/>
          </a:stretch>
        </p:blipFill>
        <p:spPr>
          <a:xfrm>
            <a:off x="1270000" y="1270000"/>
            <a:ext cx="63500" cy="76200"/>
          </a:xfrm>
          <a:prstGeom prst="rect">
            <a:avLst/>
          </a:prstGeom>
        </p:spPr>
      </p:pic>
    </p:spTree>
    <p:extLst>
      <p:ext uri="{BB962C8B-B14F-4D97-AF65-F5344CB8AC3E}">
        <p14:creationId xmlns:p14="http://schemas.microsoft.com/office/powerpoint/2010/main" val="399354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165A94A1-BF47-E696-9A25-70AECD92485B}"/>
              </a:ext>
            </a:extLst>
          </p:cNvPr>
          <p:cNvSpPr txBox="1"/>
          <p:nvPr/>
        </p:nvSpPr>
        <p:spPr>
          <a:xfrm>
            <a:off x="850790" y="973423"/>
            <a:ext cx="7537836" cy="3970318"/>
          </a:xfrm>
          <a:prstGeom prst="rect">
            <a:avLst/>
          </a:prstGeom>
          <a:noFill/>
        </p:spPr>
        <p:txBody>
          <a:bodyPr wrap="square" rtlCol="0">
            <a:spAutoFit/>
          </a:bodyPr>
          <a:lstStyle/>
          <a:p>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fact, the mathematician Morris Kline of NYU, wrote </a:t>
            </a:r>
            <a:r>
              <a:rPr lang="en-US" sz="3600" i="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There is some question about whether the training to think in one sphere carries over to thinking in another. One may be inclined to believe that it does, but one could not prove that it is so.</a:t>
            </a:r>
            <a:r>
              <a:rPr lang="en-US" sz="36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a:solidFill>
                  <a:srgbClr val="7030A0"/>
                </a:solidFill>
                <a:effectLst/>
                <a:latin typeface="Arial" panose="020B0604020202020204" pitchFamily="34" charset="0"/>
                <a:cs typeface="Arial" panose="020B0604020202020204" pitchFamily="34" charset="0"/>
              </a:rPr>
              <a:t> </a:t>
            </a:r>
            <a:endParaRPr lang="en-US" sz="36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511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3616A87B-C025-DCE3-75ED-AF8DCF43E862}"/>
              </a:ext>
            </a:extLst>
          </p:cNvPr>
          <p:cNvSpPr txBox="1"/>
          <p:nvPr/>
        </p:nvSpPr>
        <p:spPr>
          <a:xfrm>
            <a:off x="1168842" y="518725"/>
            <a:ext cx="6623437" cy="5016758"/>
          </a:xfrm>
          <a:prstGeom prst="rect">
            <a:avLst/>
          </a:prstGeom>
          <a:noFill/>
        </p:spPr>
        <p:txBody>
          <a:bodyPr wrap="square" rtlCol="0">
            <a:spAutoFit/>
          </a:bodyPr>
          <a:lstStyle/>
          <a:p>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Peter Johnson of the Eastern Connecticut University states that </a:t>
            </a:r>
            <a:r>
              <a:rPr lang="en-US" sz="3200" i="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There appears to be no research whatever that would indicate that the kind of reasoning skills a student is expected to gain from learning algebra would transfer to other domains of thinking or problem solving or critical thinking in general</a:t>
            </a:r>
            <a:r>
              <a:rPr lang="en-US" sz="3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180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C9640540-CB1C-8228-9EB4-235018053445}"/>
              </a:ext>
            </a:extLst>
          </p:cNvPr>
          <p:cNvPicPr>
            <a:picLocks noChangeAspect="1"/>
          </p:cNvPicPr>
          <p:nvPr/>
        </p:nvPicPr>
        <p:blipFill>
          <a:blip r:embed="rId2"/>
          <a:stretch>
            <a:fillRect/>
          </a:stretch>
        </p:blipFill>
        <p:spPr>
          <a:xfrm>
            <a:off x="587349" y="2630001"/>
            <a:ext cx="8096523" cy="1597998"/>
          </a:xfrm>
          <a:prstGeom prst="rect">
            <a:avLst/>
          </a:prstGeom>
        </p:spPr>
      </p:pic>
      <p:sp>
        <p:nvSpPr>
          <p:cNvPr id="7" name="TextBox 6">
            <a:extLst>
              <a:ext uri="{FF2B5EF4-FFF2-40B4-BE49-F238E27FC236}">
                <a16:creationId xmlns:a16="http://schemas.microsoft.com/office/drawing/2014/main" id="{156C384C-A6BF-FE1C-A9A7-7F46B2DFB667}"/>
              </a:ext>
            </a:extLst>
          </p:cNvPr>
          <p:cNvSpPr txBox="1"/>
          <p:nvPr/>
        </p:nvSpPr>
        <p:spPr>
          <a:xfrm>
            <a:off x="983195" y="363035"/>
            <a:ext cx="3111727" cy="1815882"/>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Why do we require non-STEM students to do this with a pencil?</a:t>
            </a:r>
          </a:p>
        </p:txBody>
      </p:sp>
      <p:sp>
        <p:nvSpPr>
          <p:cNvPr id="8" name="TextBox 7">
            <a:extLst>
              <a:ext uri="{FF2B5EF4-FFF2-40B4-BE49-F238E27FC236}">
                <a16:creationId xmlns:a16="http://schemas.microsoft.com/office/drawing/2014/main" id="{35D76E33-462E-C4B1-ECD1-8139887BA09B}"/>
              </a:ext>
            </a:extLst>
          </p:cNvPr>
          <p:cNvSpPr txBox="1"/>
          <p:nvPr/>
        </p:nvSpPr>
        <p:spPr>
          <a:xfrm>
            <a:off x="5049080" y="706462"/>
            <a:ext cx="4049981" cy="954107"/>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What purpose </a:t>
            </a:r>
          </a:p>
          <a:p>
            <a:r>
              <a:rPr lang="en-US" sz="2800" dirty="0">
                <a:solidFill>
                  <a:srgbClr val="FF0000"/>
                </a:solidFill>
                <a:latin typeface="Arial" panose="020B0604020202020204" pitchFamily="34" charset="0"/>
                <a:cs typeface="Arial" panose="020B0604020202020204" pitchFamily="34" charset="0"/>
              </a:rPr>
              <a:t>does it serve?</a:t>
            </a:r>
          </a:p>
        </p:txBody>
      </p:sp>
    </p:spTree>
    <p:extLst>
      <p:ext uri="{BB962C8B-B14F-4D97-AF65-F5344CB8AC3E}">
        <p14:creationId xmlns:p14="http://schemas.microsoft.com/office/powerpoint/2010/main" val="4131554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201EC072-BC23-BC26-14C2-3CB524D35EC5}"/>
              </a:ext>
            </a:extLst>
          </p:cNvPr>
          <p:cNvPicPr>
            <a:picLocks noChangeAspect="1"/>
          </p:cNvPicPr>
          <p:nvPr/>
        </p:nvPicPr>
        <p:blipFill>
          <a:blip r:embed="rId2"/>
          <a:stretch>
            <a:fillRect/>
          </a:stretch>
        </p:blipFill>
        <p:spPr>
          <a:xfrm>
            <a:off x="1432034" y="103367"/>
            <a:ext cx="6026310" cy="6581518"/>
          </a:xfrm>
          <a:prstGeom prst="rect">
            <a:avLst/>
          </a:prstGeom>
        </p:spPr>
      </p:pic>
    </p:spTree>
    <p:extLst>
      <p:ext uri="{BB962C8B-B14F-4D97-AF65-F5344CB8AC3E}">
        <p14:creationId xmlns:p14="http://schemas.microsoft.com/office/powerpoint/2010/main" val="155911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767255" y="853895"/>
            <a:ext cx="7374881" cy="397031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As the CSN Math 124E Committee began constructing the co-requisite course, we invited a faculty member of the CNS Business Department to discuss the mathematical needs of Business and Management.</a:t>
            </a:r>
          </a:p>
        </p:txBody>
      </p:sp>
    </p:spTree>
    <p:extLst>
      <p:ext uri="{BB962C8B-B14F-4D97-AF65-F5344CB8AC3E}">
        <p14:creationId xmlns:p14="http://schemas.microsoft.com/office/powerpoint/2010/main" val="58109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506487" y="655455"/>
            <a:ext cx="4065513"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He noted that his department faculty were </a:t>
            </a:r>
            <a:r>
              <a:rPr lang="en-US" sz="3200" dirty="0">
                <a:solidFill>
                  <a:srgbClr val="FF0000"/>
                </a:solidFill>
                <a:latin typeface="Arial" panose="020B0604020202020204" pitchFamily="34" charset="0"/>
                <a:cs typeface="Arial" panose="020B0604020202020204" pitchFamily="34" charset="0"/>
              </a:rPr>
              <a:t>astonished</a:t>
            </a:r>
            <a:r>
              <a:rPr lang="en-US" sz="3200" dirty="0">
                <a:latin typeface="Arial" panose="020B0604020202020204" pitchFamily="34" charset="0"/>
                <a:cs typeface="Arial" panose="020B0604020202020204" pitchFamily="34" charset="0"/>
              </a:rPr>
              <a:t> that students were coming to them from the mathematics department without knowing how to use technology.  </a:t>
            </a:r>
          </a:p>
        </p:txBody>
      </p:sp>
      <p:pic>
        <p:nvPicPr>
          <p:cNvPr id="6" name="Picture 5" descr="A picture containing cat, indoor, domestic cat, mammal&#10;&#10;Description automatically generated">
            <a:extLst>
              <a:ext uri="{FF2B5EF4-FFF2-40B4-BE49-F238E27FC236}">
                <a16:creationId xmlns:a16="http://schemas.microsoft.com/office/drawing/2014/main" id="{7607E115-0014-796F-12C7-4078481A6153}"/>
              </a:ext>
            </a:extLst>
          </p:cNvPr>
          <p:cNvPicPr>
            <a:picLocks noChangeAspect="1"/>
          </p:cNvPicPr>
          <p:nvPr/>
        </p:nvPicPr>
        <p:blipFill>
          <a:blip r:embed="rId2"/>
          <a:stretch>
            <a:fillRect/>
          </a:stretch>
        </p:blipFill>
        <p:spPr>
          <a:xfrm>
            <a:off x="4456590" y="1486450"/>
            <a:ext cx="4224958" cy="3216297"/>
          </a:xfrm>
          <a:prstGeom prst="rect">
            <a:avLst/>
          </a:prstGeom>
        </p:spPr>
      </p:pic>
    </p:spTree>
    <p:extLst>
      <p:ext uri="{BB962C8B-B14F-4D97-AF65-F5344CB8AC3E}">
        <p14:creationId xmlns:p14="http://schemas.microsoft.com/office/powerpoint/2010/main" val="1418956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222034" y="1070717"/>
            <a:ext cx="6579476" cy="397031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They want their students to have been introduced to technology such as Excel and the TI-84 and even computer algebra systems so they can work through the mathematics that occur in their courses.</a:t>
            </a:r>
          </a:p>
        </p:txBody>
      </p:sp>
    </p:spTree>
    <p:extLst>
      <p:ext uri="{BB962C8B-B14F-4D97-AF65-F5344CB8AC3E}">
        <p14:creationId xmlns:p14="http://schemas.microsoft.com/office/powerpoint/2010/main" val="1376783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103587" y="1158089"/>
            <a:ext cx="6579476" cy="3416320"/>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They had to teach the students we sent them how to use technology to solve the mathematics problems that occur in their business &amp; management classes.</a:t>
            </a:r>
          </a:p>
        </p:txBody>
      </p:sp>
    </p:spTree>
    <p:extLst>
      <p:ext uri="{BB962C8B-B14F-4D97-AF65-F5344CB8AC3E}">
        <p14:creationId xmlns:p14="http://schemas.microsoft.com/office/powerpoint/2010/main" val="3899777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093076" y="861847"/>
            <a:ext cx="6579476" cy="3416320"/>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This fellow reminded us that 124 is a service course, a course that prepares non-STEM students for courses in the Business, Humanities, Arts, and Literature.</a:t>
            </a:r>
          </a:p>
        </p:txBody>
      </p:sp>
    </p:spTree>
    <p:extLst>
      <p:ext uri="{BB962C8B-B14F-4D97-AF65-F5344CB8AC3E}">
        <p14:creationId xmlns:p14="http://schemas.microsoft.com/office/powerpoint/2010/main" val="1116106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139778" y="768033"/>
            <a:ext cx="6864443"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CSN we chose to include and develop course material that provides instruction using the</a:t>
            </a:r>
          </a:p>
        </p:txBody>
      </p:sp>
      <p:sp>
        <p:nvSpPr>
          <p:cNvPr id="2" name="TextBox 1">
            <a:extLst>
              <a:ext uri="{FF2B5EF4-FFF2-40B4-BE49-F238E27FC236}">
                <a16:creationId xmlns:a16="http://schemas.microsoft.com/office/drawing/2014/main" id="{C94E85DF-F88F-6E74-7151-49D5FC4D9067}"/>
              </a:ext>
            </a:extLst>
          </p:cNvPr>
          <p:cNvSpPr txBox="1"/>
          <p:nvPr/>
        </p:nvSpPr>
        <p:spPr>
          <a:xfrm>
            <a:off x="2885088" y="2727749"/>
            <a:ext cx="3205655"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TI-84 &amp;</a:t>
            </a:r>
          </a:p>
          <a:p>
            <a:pPr algn="ctr"/>
            <a:r>
              <a:rPr lang="en-US" sz="3600" dirty="0" err="1">
                <a:latin typeface="Arial" panose="020B0604020202020204" pitchFamily="34" charset="0"/>
                <a:cs typeface="Arial" panose="020B0604020202020204" pitchFamily="34" charset="0"/>
              </a:rPr>
              <a:t>WolframAlpha</a:t>
            </a:r>
            <a:endParaRPr lang="en-US" sz="3600" dirty="0"/>
          </a:p>
        </p:txBody>
      </p:sp>
      <p:sp>
        <p:nvSpPr>
          <p:cNvPr id="3" name="TextBox 2">
            <a:extLst>
              <a:ext uri="{FF2B5EF4-FFF2-40B4-BE49-F238E27FC236}">
                <a16:creationId xmlns:a16="http://schemas.microsoft.com/office/drawing/2014/main" id="{9148B38B-7DF6-75AF-C3B8-A60123BA3455}"/>
              </a:ext>
            </a:extLst>
          </p:cNvPr>
          <p:cNvSpPr txBox="1"/>
          <p:nvPr/>
        </p:nvSpPr>
        <p:spPr>
          <a:xfrm>
            <a:off x="2885089" y="4847418"/>
            <a:ext cx="3205655"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No Excel </a:t>
            </a:r>
          </a:p>
          <a:p>
            <a:pPr algn="ctr"/>
            <a:r>
              <a:rPr lang="en-US" sz="2800" dirty="0">
                <a:latin typeface="Arial" panose="020B0604020202020204" pitchFamily="34" charset="0"/>
                <a:cs typeface="Arial" panose="020B0604020202020204" pitchFamily="34" charset="0"/>
              </a:rPr>
              <a:t>just yet</a:t>
            </a:r>
            <a:endParaRPr lang="en-US" sz="2800" dirty="0"/>
          </a:p>
        </p:txBody>
      </p:sp>
    </p:spTree>
    <p:extLst>
      <p:ext uri="{BB962C8B-B14F-4D97-AF65-F5344CB8AC3E}">
        <p14:creationId xmlns:p14="http://schemas.microsoft.com/office/powerpoint/2010/main" val="186013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053319" y="694870"/>
            <a:ext cx="7609490" cy="618630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Most of us here use some kind of technology in our classes.</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There was a time when most mathematics faculty did not.</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It was (maybe still is) a common belief that using technology was teaching calculating and not mathematics.</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846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EE1479A1-1E48-7F7D-F6A7-B6CB3D175679}"/>
              </a:ext>
            </a:extLst>
          </p:cNvPr>
          <p:cNvSpPr txBox="1"/>
          <p:nvPr/>
        </p:nvSpPr>
        <p:spPr>
          <a:xfrm>
            <a:off x="683889" y="626238"/>
            <a:ext cx="4958554" cy="2308324"/>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We created a collection of assignments that require technology to complete.</a:t>
            </a:r>
          </a:p>
        </p:txBody>
      </p:sp>
      <p:pic>
        <p:nvPicPr>
          <p:cNvPr id="7" name="Picture 6">
            <a:extLst>
              <a:ext uri="{FF2B5EF4-FFF2-40B4-BE49-F238E27FC236}">
                <a16:creationId xmlns:a16="http://schemas.microsoft.com/office/drawing/2014/main" id="{F72A632B-85C0-BA3C-BEB3-231EE43C69C6}"/>
              </a:ext>
            </a:extLst>
          </p:cNvPr>
          <p:cNvPicPr>
            <a:picLocks noChangeAspect="1"/>
          </p:cNvPicPr>
          <p:nvPr/>
        </p:nvPicPr>
        <p:blipFill>
          <a:blip r:embed="rId2"/>
          <a:stretch>
            <a:fillRect/>
          </a:stretch>
        </p:blipFill>
        <p:spPr>
          <a:xfrm>
            <a:off x="973363" y="3773475"/>
            <a:ext cx="6383178" cy="1652026"/>
          </a:xfrm>
          <a:prstGeom prst="rect">
            <a:avLst/>
          </a:prstGeom>
        </p:spPr>
      </p:pic>
      <p:pic>
        <p:nvPicPr>
          <p:cNvPr id="9" name="Picture 8" descr="A calculator with a screen&#10;&#10;Description automatically generated with low confidence">
            <a:extLst>
              <a:ext uri="{FF2B5EF4-FFF2-40B4-BE49-F238E27FC236}">
                <a16:creationId xmlns:a16="http://schemas.microsoft.com/office/drawing/2014/main" id="{14618D29-18F1-1CCA-B58D-8F021D82FCC2}"/>
              </a:ext>
            </a:extLst>
          </p:cNvPr>
          <p:cNvPicPr>
            <a:picLocks noChangeAspect="1"/>
          </p:cNvPicPr>
          <p:nvPr/>
        </p:nvPicPr>
        <p:blipFill>
          <a:blip r:embed="rId3"/>
          <a:stretch>
            <a:fillRect/>
          </a:stretch>
        </p:blipFill>
        <p:spPr>
          <a:xfrm flipH="1">
            <a:off x="6245542" y="453224"/>
            <a:ext cx="1689313" cy="3208351"/>
          </a:xfrm>
          <a:prstGeom prst="rect">
            <a:avLst/>
          </a:prstGeom>
        </p:spPr>
      </p:pic>
    </p:spTree>
    <p:extLst>
      <p:ext uri="{BB962C8B-B14F-4D97-AF65-F5344CB8AC3E}">
        <p14:creationId xmlns:p14="http://schemas.microsoft.com/office/powerpoint/2010/main" val="3688299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1479A1-1E48-7F7D-F6A7-B6CB3D175679}"/>
              </a:ext>
            </a:extLst>
          </p:cNvPr>
          <p:cNvSpPr txBox="1"/>
          <p:nvPr/>
        </p:nvSpPr>
        <p:spPr>
          <a:xfrm>
            <a:off x="5290602" y="1342755"/>
            <a:ext cx="3367431" cy="3416320"/>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The assignments can be used with any </a:t>
            </a:r>
          </a:p>
          <a:p>
            <a:r>
              <a:rPr lang="en-US" sz="3600" dirty="0">
                <a:latin typeface="Arial" panose="020B0604020202020204" pitchFamily="34" charset="0"/>
                <a:cs typeface="Arial" panose="020B0604020202020204" pitchFamily="34" charset="0"/>
              </a:rPr>
              <a:t>124 or 126 textbooks</a:t>
            </a:r>
          </a:p>
        </p:txBody>
      </p:sp>
      <p:pic>
        <p:nvPicPr>
          <p:cNvPr id="5" name="Picture 4" descr="Graphical user interface, application&#10;&#10;Description automatically generated">
            <a:extLst>
              <a:ext uri="{FF2B5EF4-FFF2-40B4-BE49-F238E27FC236}">
                <a16:creationId xmlns:a16="http://schemas.microsoft.com/office/drawing/2014/main" id="{6DCC0C87-E28C-1C6A-96F7-1D5A5DFC0BC0}"/>
              </a:ext>
            </a:extLst>
          </p:cNvPr>
          <p:cNvPicPr>
            <a:picLocks noChangeAspect="1"/>
          </p:cNvPicPr>
          <p:nvPr/>
        </p:nvPicPr>
        <p:blipFill>
          <a:blip r:embed="rId2"/>
          <a:stretch>
            <a:fillRect/>
          </a:stretch>
        </p:blipFill>
        <p:spPr>
          <a:xfrm>
            <a:off x="485966" y="439708"/>
            <a:ext cx="1968672" cy="2506038"/>
          </a:xfrm>
          <a:prstGeom prst="rect">
            <a:avLst/>
          </a:prstGeom>
        </p:spPr>
      </p:pic>
      <p:pic>
        <p:nvPicPr>
          <p:cNvPr id="11" name="Picture 10" descr="Text, background pattern&#10;&#10;Description automatically generated">
            <a:extLst>
              <a:ext uri="{FF2B5EF4-FFF2-40B4-BE49-F238E27FC236}">
                <a16:creationId xmlns:a16="http://schemas.microsoft.com/office/drawing/2014/main" id="{6F2B60E0-B88A-1C31-A5B4-9D0010743C7B}"/>
              </a:ext>
            </a:extLst>
          </p:cNvPr>
          <p:cNvPicPr>
            <a:picLocks noChangeAspect="1"/>
          </p:cNvPicPr>
          <p:nvPr/>
        </p:nvPicPr>
        <p:blipFill>
          <a:blip r:embed="rId3"/>
          <a:stretch>
            <a:fillRect/>
          </a:stretch>
        </p:blipFill>
        <p:spPr>
          <a:xfrm>
            <a:off x="2744152" y="3140318"/>
            <a:ext cx="2004754" cy="260076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D66DBC4E-6F6E-1C74-4466-0EB3C8F5E1D5}"/>
              </a:ext>
            </a:extLst>
          </p:cNvPr>
          <p:cNvPicPr>
            <a:picLocks noChangeAspect="1"/>
          </p:cNvPicPr>
          <p:nvPr/>
        </p:nvPicPr>
        <p:blipFill>
          <a:blip r:embed="rId4"/>
          <a:stretch>
            <a:fillRect/>
          </a:stretch>
        </p:blipFill>
        <p:spPr>
          <a:xfrm>
            <a:off x="485967" y="3140318"/>
            <a:ext cx="1968671" cy="2584356"/>
          </a:xfrm>
          <a:prstGeom prst="rect">
            <a:avLst/>
          </a:prstGeom>
        </p:spPr>
      </p:pic>
      <p:pic>
        <p:nvPicPr>
          <p:cNvPr id="2" name="Picture 1" descr="A picture containing graphical user interface&#10;&#10;Description automatically generated">
            <a:extLst>
              <a:ext uri="{FF2B5EF4-FFF2-40B4-BE49-F238E27FC236}">
                <a16:creationId xmlns:a16="http://schemas.microsoft.com/office/drawing/2014/main" id="{768B5F63-778B-152C-E0A7-020B4DE2EFB4}"/>
              </a:ext>
            </a:extLst>
          </p:cNvPr>
          <p:cNvPicPr>
            <a:picLocks noChangeAspect="1"/>
          </p:cNvPicPr>
          <p:nvPr/>
        </p:nvPicPr>
        <p:blipFill>
          <a:blip r:embed="rId5"/>
          <a:stretch>
            <a:fillRect/>
          </a:stretch>
        </p:blipFill>
        <p:spPr>
          <a:xfrm>
            <a:off x="2744152" y="441597"/>
            <a:ext cx="1968671" cy="2504149"/>
          </a:xfrm>
          <a:prstGeom prst="rect">
            <a:avLst/>
          </a:prstGeom>
        </p:spPr>
      </p:pic>
    </p:spTree>
    <p:extLst>
      <p:ext uri="{BB962C8B-B14F-4D97-AF65-F5344CB8AC3E}">
        <p14:creationId xmlns:p14="http://schemas.microsoft.com/office/powerpoint/2010/main" val="1905567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EE1479A1-1E48-7F7D-F6A7-B6CB3D175679}"/>
              </a:ext>
            </a:extLst>
          </p:cNvPr>
          <p:cNvSpPr txBox="1"/>
          <p:nvPr/>
        </p:nvSpPr>
        <p:spPr>
          <a:xfrm>
            <a:off x="683890" y="879793"/>
            <a:ext cx="7601370" cy="1754326"/>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WolframAlpha</a:t>
            </a:r>
            <a:r>
              <a:rPr lang="en-US" sz="3600" dirty="0">
                <a:latin typeface="Arial" panose="020B0604020202020204" pitchFamily="34" charset="0"/>
                <a:cs typeface="Arial" panose="020B0604020202020204" pitchFamily="34" charset="0"/>
              </a:rPr>
              <a:t> is a computer algebra system, an “answer system” developed by Wolfram Research.</a:t>
            </a:r>
          </a:p>
        </p:txBody>
      </p:sp>
      <p:pic>
        <p:nvPicPr>
          <p:cNvPr id="7" name="Picture 6">
            <a:extLst>
              <a:ext uri="{FF2B5EF4-FFF2-40B4-BE49-F238E27FC236}">
                <a16:creationId xmlns:a16="http://schemas.microsoft.com/office/drawing/2014/main" id="{F72A632B-85C0-BA3C-BEB3-231EE43C69C6}"/>
              </a:ext>
            </a:extLst>
          </p:cNvPr>
          <p:cNvPicPr>
            <a:picLocks noChangeAspect="1"/>
          </p:cNvPicPr>
          <p:nvPr/>
        </p:nvPicPr>
        <p:blipFill>
          <a:blip r:embed="rId2"/>
          <a:stretch>
            <a:fillRect/>
          </a:stretch>
        </p:blipFill>
        <p:spPr>
          <a:xfrm>
            <a:off x="73669" y="3085202"/>
            <a:ext cx="8996662" cy="2328420"/>
          </a:xfrm>
          <a:prstGeom prst="rect">
            <a:avLst/>
          </a:prstGeom>
        </p:spPr>
      </p:pic>
    </p:spTree>
    <p:extLst>
      <p:ext uri="{BB962C8B-B14F-4D97-AF65-F5344CB8AC3E}">
        <p14:creationId xmlns:p14="http://schemas.microsoft.com/office/powerpoint/2010/main" val="3863002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EE1479A1-1E48-7F7D-F6A7-B6CB3D175679}"/>
              </a:ext>
            </a:extLst>
          </p:cNvPr>
          <p:cNvSpPr txBox="1"/>
          <p:nvPr/>
        </p:nvSpPr>
        <p:spPr>
          <a:xfrm>
            <a:off x="683890" y="879793"/>
            <a:ext cx="7601370" cy="147732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Go to</a:t>
            </a:r>
          </a:p>
          <a:p>
            <a:endParaRPr lang="en-US"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https://</a:t>
            </a:r>
            <a:r>
              <a:rPr lang="en-US" sz="3600" dirty="0" err="1">
                <a:latin typeface="Arial" panose="020B0604020202020204" pitchFamily="34" charset="0"/>
                <a:cs typeface="Arial" panose="020B0604020202020204" pitchFamily="34" charset="0"/>
              </a:rPr>
              <a:t>www.wolframalpha.com</a:t>
            </a:r>
            <a:r>
              <a:rPr lang="en-US" sz="3600" dirty="0">
                <a:latin typeface="Arial" panose="020B0604020202020204" pitchFamily="34" charset="0"/>
                <a:cs typeface="Arial" panose="020B0604020202020204" pitchFamily="34" charset="0"/>
              </a:rPr>
              <a:t>/tour</a:t>
            </a:r>
          </a:p>
        </p:txBody>
      </p:sp>
      <p:pic>
        <p:nvPicPr>
          <p:cNvPr id="7" name="Picture 6">
            <a:extLst>
              <a:ext uri="{FF2B5EF4-FFF2-40B4-BE49-F238E27FC236}">
                <a16:creationId xmlns:a16="http://schemas.microsoft.com/office/drawing/2014/main" id="{F72A632B-85C0-BA3C-BEB3-231EE43C69C6}"/>
              </a:ext>
            </a:extLst>
          </p:cNvPr>
          <p:cNvPicPr>
            <a:picLocks noChangeAspect="1"/>
          </p:cNvPicPr>
          <p:nvPr/>
        </p:nvPicPr>
        <p:blipFill>
          <a:blip r:embed="rId2"/>
          <a:stretch>
            <a:fillRect/>
          </a:stretch>
        </p:blipFill>
        <p:spPr>
          <a:xfrm>
            <a:off x="73669" y="3085202"/>
            <a:ext cx="8996662" cy="2328420"/>
          </a:xfrm>
          <a:prstGeom prst="rect">
            <a:avLst/>
          </a:prstGeom>
        </p:spPr>
      </p:pic>
    </p:spTree>
    <p:extLst>
      <p:ext uri="{BB962C8B-B14F-4D97-AF65-F5344CB8AC3E}">
        <p14:creationId xmlns:p14="http://schemas.microsoft.com/office/powerpoint/2010/main" val="717607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2647" y="512685"/>
            <a:ext cx="7675256" cy="1200329"/>
          </a:xfrm>
          <a:prstGeom prst="rect">
            <a:avLst/>
          </a:prstGeom>
          <a:noFill/>
        </p:spPr>
        <p:txBody>
          <a:bodyPr wrap="square" rtlCol="0">
            <a:spAutoFit/>
          </a:bodyPr>
          <a:lstStyle/>
          <a:p>
            <a:r>
              <a:rPr lang="en-US" sz="3600" dirty="0">
                <a:latin typeface="Arial"/>
                <a:cs typeface="Arial"/>
              </a:rPr>
              <a:t>The assignments introduce the </a:t>
            </a:r>
            <a:r>
              <a:rPr lang="en-US" sz="3600" dirty="0" err="1">
                <a:latin typeface="Arial"/>
                <a:cs typeface="Arial"/>
              </a:rPr>
              <a:t>WolframAlpha</a:t>
            </a:r>
            <a:r>
              <a:rPr lang="en-US" sz="3600" dirty="0">
                <a:latin typeface="Arial"/>
                <a:cs typeface="Arial"/>
              </a:rPr>
              <a:t> commands</a:t>
            </a:r>
          </a:p>
        </p:txBody>
      </p:sp>
      <p:sp>
        <p:nvSpPr>
          <p:cNvPr id="2" name="TextBox 1">
            <a:extLst>
              <a:ext uri="{FF2B5EF4-FFF2-40B4-BE49-F238E27FC236}">
                <a16:creationId xmlns:a16="http://schemas.microsoft.com/office/drawing/2014/main" id="{32AA5746-315F-1AA2-4DC3-77801C92F8F3}"/>
              </a:ext>
            </a:extLst>
          </p:cNvPr>
          <p:cNvSpPr txBox="1"/>
          <p:nvPr/>
        </p:nvSpPr>
        <p:spPr>
          <a:xfrm>
            <a:off x="1470992" y="2082501"/>
            <a:ext cx="1916265" cy="2215991"/>
          </a:xfrm>
          <a:prstGeom prst="rect">
            <a:avLst/>
          </a:prstGeom>
          <a:noFill/>
        </p:spPr>
        <p:txBody>
          <a:bodyPr wrap="square" rtlCol="0">
            <a:spAutoFit/>
          </a:bodyPr>
          <a:lstStyle/>
          <a:p>
            <a:r>
              <a:rPr lang="en-US" sz="2400" dirty="0">
                <a:latin typeface="Arial"/>
                <a:cs typeface="Arial"/>
              </a:rPr>
              <a:t>evaluate</a:t>
            </a:r>
          </a:p>
          <a:p>
            <a:r>
              <a:rPr lang="en-US" sz="2400" dirty="0">
                <a:latin typeface="Arial"/>
                <a:cs typeface="Arial"/>
              </a:rPr>
              <a:t>solve</a:t>
            </a:r>
          </a:p>
          <a:p>
            <a:r>
              <a:rPr lang="en-US" sz="2400" dirty="0">
                <a:latin typeface="Arial"/>
                <a:cs typeface="Arial"/>
              </a:rPr>
              <a:t>simplify</a:t>
            </a:r>
          </a:p>
          <a:p>
            <a:r>
              <a:rPr lang="en-US" sz="2400" dirty="0" err="1">
                <a:latin typeface="Arial"/>
                <a:cs typeface="Arial"/>
              </a:rPr>
              <a:t>rref</a:t>
            </a:r>
            <a:endParaRPr lang="en-US" sz="2400" dirty="0">
              <a:latin typeface="Arial"/>
              <a:cs typeface="Arial"/>
            </a:endParaRPr>
          </a:p>
          <a:p>
            <a:r>
              <a:rPr lang="en-US" sz="2400" dirty="0">
                <a:latin typeface="Arial"/>
                <a:cs typeface="Arial"/>
              </a:rPr>
              <a:t>sum of</a:t>
            </a: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9FEF6D1-EC77-FE90-44A0-5290DD4CF99B}"/>
              </a:ext>
            </a:extLst>
          </p:cNvPr>
          <p:cNvSpPr txBox="1"/>
          <p:nvPr/>
        </p:nvSpPr>
        <p:spPr>
          <a:xfrm>
            <a:off x="3387257" y="2082501"/>
            <a:ext cx="2218414" cy="2215991"/>
          </a:xfrm>
          <a:prstGeom prst="rect">
            <a:avLst/>
          </a:prstGeom>
          <a:noFill/>
        </p:spPr>
        <p:txBody>
          <a:bodyPr wrap="square" rtlCol="0">
            <a:spAutoFit/>
          </a:bodyPr>
          <a:lstStyle/>
          <a:p>
            <a:r>
              <a:rPr lang="en-US" sz="2400" dirty="0">
                <a:latin typeface="Arial"/>
                <a:cs typeface="Arial"/>
              </a:rPr>
              <a:t>expand</a:t>
            </a:r>
          </a:p>
          <a:p>
            <a:r>
              <a:rPr lang="en-US" sz="2400" dirty="0">
                <a:latin typeface="Arial" panose="020B0604020202020204" pitchFamily="34" charset="0"/>
                <a:cs typeface="Arial" panose="020B0604020202020204" pitchFamily="34" charset="0"/>
              </a:rPr>
              <a:t>plot piecewise</a:t>
            </a:r>
          </a:p>
          <a:p>
            <a:r>
              <a:rPr lang="en-US" sz="2400" dirty="0">
                <a:latin typeface="Arial" panose="020B0604020202020204" pitchFamily="34" charset="0"/>
                <a:cs typeface="Arial" panose="020B0604020202020204" pitchFamily="34" charset="0"/>
              </a:rPr>
              <a:t>approximate</a:t>
            </a:r>
          </a:p>
          <a:p>
            <a:r>
              <a:rPr lang="en-US" sz="2400" dirty="0">
                <a:latin typeface="Arial" panose="020B0604020202020204" pitchFamily="34" charset="0"/>
                <a:cs typeface="Arial" panose="020B0604020202020204" pitchFamily="34" charset="0"/>
              </a:rPr>
              <a:t>root</a:t>
            </a:r>
          </a:p>
          <a:p>
            <a:r>
              <a:rPr lang="en-US" sz="2400" dirty="0">
                <a:latin typeface="Arial" panose="020B0604020202020204" pitchFamily="34" charset="0"/>
                <a:cs typeface="Arial" panose="020B0604020202020204" pitchFamily="34" charset="0"/>
              </a:rPr>
              <a:t>rationalize</a:t>
            </a:r>
          </a:p>
          <a:p>
            <a:endParaRPr lang="en-US" dirty="0"/>
          </a:p>
        </p:txBody>
      </p:sp>
    </p:spTree>
    <p:extLst>
      <p:ext uri="{BB962C8B-B14F-4D97-AF65-F5344CB8AC3E}">
        <p14:creationId xmlns:p14="http://schemas.microsoft.com/office/powerpoint/2010/main" val="2414886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606041" y="496369"/>
            <a:ext cx="546079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In my classes, I start Day 1 with a Practice Problem.</a:t>
            </a:r>
          </a:p>
        </p:txBody>
      </p:sp>
      <p:sp>
        <p:nvSpPr>
          <p:cNvPr id="2" name="TextBox 1">
            <a:extLst>
              <a:ext uri="{FF2B5EF4-FFF2-40B4-BE49-F238E27FC236}">
                <a16:creationId xmlns:a16="http://schemas.microsoft.com/office/drawing/2014/main" id="{68E69189-E1B0-57A2-1A7A-E5B92013858F}"/>
              </a:ext>
            </a:extLst>
          </p:cNvPr>
          <p:cNvSpPr txBox="1"/>
          <p:nvPr/>
        </p:nvSpPr>
        <p:spPr>
          <a:xfrm>
            <a:off x="606040" y="1859553"/>
            <a:ext cx="546079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students need only do something and turn it in to get credit. </a:t>
            </a:r>
          </a:p>
        </p:txBody>
      </p:sp>
      <p:sp>
        <p:nvSpPr>
          <p:cNvPr id="3" name="TextBox 2">
            <a:extLst>
              <a:ext uri="{FF2B5EF4-FFF2-40B4-BE49-F238E27FC236}">
                <a16:creationId xmlns:a16="http://schemas.microsoft.com/office/drawing/2014/main" id="{6E0E474A-526F-7952-1A7E-355F0733444B}"/>
              </a:ext>
            </a:extLst>
          </p:cNvPr>
          <p:cNvSpPr txBox="1"/>
          <p:nvPr/>
        </p:nvSpPr>
        <p:spPr>
          <a:xfrm>
            <a:off x="606040" y="3013289"/>
            <a:ext cx="5460799" cy="230832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idea is to get them to open W|A and type a command and write the solution following </a:t>
            </a:r>
            <a:r>
              <a:rPr lang="en-US" sz="2400" dirty="0">
                <a:highlight>
                  <a:srgbClr val="FFFF00"/>
                </a:highlight>
                <a:latin typeface="Arial" panose="020B0604020202020204" pitchFamily="34" charset="0"/>
                <a:cs typeface="Arial" panose="020B0604020202020204" pitchFamily="34" charset="0"/>
              </a:rPr>
              <a:t>exactly</a:t>
            </a:r>
            <a:r>
              <a:rPr lang="en-US" sz="2400" dirty="0">
                <a:latin typeface="Arial" panose="020B0604020202020204" pitchFamily="34" charset="0"/>
                <a:cs typeface="Arial" panose="020B0604020202020204" pitchFamily="34" charset="0"/>
              </a:rPr>
              <a:t> the directions. I correct the assignment in class, so they know if they did it right or did something incorrectly.</a:t>
            </a:r>
          </a:p>
        </p:txBody>
      </p:sp>
    </p:spTree>
    <p:extLst>
      <p:ext uri="{BB962C8B-B14F-4D97-AF65-F5344CB8AC3E}">
        <p14:creationId xmlns:p14="http://schemas.microsoft.com/office/powerpoint/2010/main" val="3211506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78857007-101E-2BB8-3C25-2769450887A7}"/>
              </a:ext>
            </a:extLst>
          </p:cNvPr>
          <p:cNvPicPr>
            <a:picLocks noChangeAspect="1"/>
          </p:cNvPicPr>
          <p:nvPr/>
        </p:nvPicPr>
        <p:blipFill>
          <a:blip r:embed="rId2"/>
          <a:stretch>
            <a:fillRect/>
          </a:stretch>
        </p:blipFill>
        <p:spPr>
          <a:xfrm>
            <a:off x="1922318" y="0"/>
            <a:ext cx="5299364" cy="6858000"/>
          </a:xfrm>
          <a:prstGeom prst="rect">
            <a:avLst/>
          </a:prstGeom>
        </p:spPr>
      </p:pic>
    </p:spTree>
    <p:extLst>
      <p:ext uri="{BB962C8B-B14F-4D97-AF65-F5344CB8AC3E}">
        <p14:creationId xmlns:p14="http://schemas.microsoft.com/office/powerpoint/2010/main" val="1637259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5A086246-4E28-DCE2-C1A7-41DAE6B5EF5A}"/>
              </a:ext>
            </a:extLst>
          </p:cNvPr>
          <p:cNvPicPr>
            <a:picLocks noChangeAspect="1"/>
          </p:cNvPicPr>
          <p:nvPr/>
        </p:nvPicPr>
        <p:blipFill>
          <a:blip r:embed="rId2"/>
          <a:stretch>
            <a:fillRect/>
          </a:stretch>
        </p:blipFill>
        <p:spPr>
          <a:xfrm>
            <a:off x="1922318" y="0"/>
            <a:ext cx="5299364" cy="6858000"/>
          </a:xfrm>
          <a:prstGeom prst="rect">
            <a:avLst/>
          </a:prstGeom>
        </p:spPr>
      </p:pic>
    </p:spTree>
    <p:extLst>
      <p:ext uri="{BB962C8B-B14F-4D97-AF65-F5344CB8AC3E}">
        <p14:creationId xmlns:p14="http://schemas.microsoft.com/office/powerpoint/2010/main" val="2769008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606046" y="557924"/>
            <a:ext cx="3791025"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Let’s use W|A</a:t>
            </a:r>
          </a:p>
        </p:txBody>
      </p:sp>
      <p:sp>
        <p:nvSpPr>
          <p:cNvPr id="8" name="TextBox 7">
            <a:extLst>
              <a:ext uri="{FF2B5EF4-FFF2-40B4-BE49-F238E27FC236}">
                <a16:creationId xmlns:a16="http://schemas.microsoft.com/office/drawing/2014/main" id="{52E6E4A9-EC3E-798C-07EF-5230EB241AD3}"/>
              </a:ext>
            </a:extLst>
          </p:cNvPr>
          <p:cNvSpPr txBox="1"/>
          <p:nvPr/>
        </p:nvSpPr>
        <p:spPr>
          <a:xfrm>
            <a:off x="606046" y="1758254"/>
            <a:ext cx="603504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Example Problems</a:t>
            </a:r>
          </a:p>
        </p:txBody>
      </p:sp>
    </p:spTree>
    <p:extLst>
      <p:ext uri="{BB962C8B-B14F-4D97-AF65-F5344CB8AC3E}">
        <p14:creationId xmlns:p14="http://schemas.microsoft.com/office/powerpoint/2010/main" val="370418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8550" y="421130"/>
            <a:ext cx="7675256" cy="1200329"/>
          </a:xfrm>
          <a:prstGeom prst="rect">
            <a:avLst/>
          </a:prstGeom>
          <a:noFill/>
        </p:spPr>
        <p:txBody>
          <a:bodyPr wrap="square" rtlCol="0">
            <a:spAutoFit/>
          </a:bodyPr>
          <a:lstStyle/>
          <a:p>
            <a:r>
              <a:rPr lang="en-US" sz="3600" dirty="0">
                <a:latin typeface="Arial"/>
                <a:cs typeface="Arial"/>
              </a:rPr>
              <a:t>We now take a short pause to look at two pictures of my cat, Bones.</a:t>
            </a:r>
          </a:p>
        </p:txBody>
      </p:sp>
      <p:pic>
        <p:nvPicPr>
          <p:cNvPr id="3" name="Picture 2" descr="A black cat lying on a couch&#10;&#10;Description automatically generated with medium confidence">
            <a:extLst>
              <a:ext uri="{FF2B5EF4-FFF2-40B4-BE49-F238E27FC236}">
                <a16:creationId xmlns:a16="http://schemas.microsoft.com/office/drawing/2014/main" id="{793B6D8C-A984-97A5-CCC5-397EB84D8BF8}"/>
              </a:ext>
            </a:extLst>
          </p:cNvPr>
          <p:cNvPicPr>
            <a:picLocks noChangeAspect="1"/>
          </p:cNvPicPr>
          <p:nvPr/>
        </p:nvPicPr>
        <p:blipFill>
          <a:blip r:embed="rId3"/>
          <a:stretch>
            <a:fillRect/>
          </a:stretch>
        </p:blipFill>
        <p:spPr>
          <a:xfrm>
            <a:off x="719951" y="2151984"/>
            <a:ext cx="2888871" cy="3851828"/>
          </a:xfrm>
          <a:prstGeom prst="rect">
            <a:avLst/>
          </a:prstGeom>
        </p:spPr>
      </p:pic>
      <p:pic>
        <p:nvPicPr>
          <p:cNvPr id="5" name="Picture 4" descr="A cat walking on a carpet&#10;&#10;Description automatically generated with low confidence">
            <a:extLst>
              <a:ext uri="{FF2B5EF4-FFF2-40B4-BE49-F238E27FC236}">
                <a16:creationId xmlns:a16="http://schemas.microsoft.com/office/drawing/2014/main" id="{40D6615F-F0E5-969C-9811-1BC49BAB486B}"/>
              </a:ext>
            </a:extLst>
          </p:cNvPr>
          <p:cNvPicPr>
            <a:picLocks noChangeAspect="1"/>
          </p:cNvPicPr>
          <p:nvPr/>
        </p:nvPicPr>
        <p:blipFill>
          <a:blip r:embed="rId4"/>
          <a:stretch>
            <a:fillRect/>
          </a:stretch>
        </p:blipFill>
        <p:spPr>
          <a:xfrm>
            <a:off x="4175279" y="1736869"/>
            <a:ext cx="3610437" cy="4813916"/>
          </a:xfrm>
          <a:prstGeom prst="rect">
            <a:avLst/>
          </a:prstGeom>
        </p:spPr>
      </p:pic>
    </p:spTree>
    <p:extLst>
      <p:ext uri="{BB962C8B-B14F-4D97-AF65-F5344CB8AC3E}">
        <p14:creationId xmlns:p14="http://schemas.microsoft.com/office/powerpoint/2010/main" val="93269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3835C5-7439-9E3A-A87F-68F422E5D589}"/>
              </a:ext>
            </a:extLst>
          </p:cNvPr>
          <p:cNvSpPr txBox="1"/>
          <p:nvPr/>
        </p:nvSpPr>
        <p:spPr>
          <a:xfrm>
            <a:off x="387494" y="464051"/>
            <a:ext cx="4681656" cy="563231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some point, things changed – here we all are now.</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Texas Instruments introduced the </a:t>
            </a:r>
          </a:p>
          <a:p>
            <a:r>
              <a:rPr lang="en-US" sz="3600" dirty="0">
                <a:latin typeface="Arial" panose="020B0604020202020204" pitchFamily="34" charset="0"/>
                <a:cs typeface="Arial" panose="020B0604020202020204" pitchFamily="34" charset="0"/>
              </a:rPr>
              <a:t>TI-81 Graphing Calculator in about 1990.   </a:t>
            </a:r>
          </a:p>
          <a:p>
            <a:endParaRPr lang="en-US" sz="3600" dirty="0">
              <a:latin typeface="Arial" panose="020B0604020202020204" pitchFamily="34" charset="0"/>
              <a:cs typeface="Arial" panose="020B0604020202020204" pitchFamily="34" charset="0"/>
            </a:endParaRPr>
          </a:p>
        </p:txBody>
      </p:sp>
      <p:pic>
        <p:nvPicPr>
          <p:cNvPr id="3" name="Picture 2" descr="A calculator with a screen&#10;&#10;Description automatically generated with medium confidence">
            <a:extLst>
              <a:ext uri="{FF2B5EF4-FFF2-40B4-BE49-F238E27FC236}">
                <a16:creationId xmlns:a16="http://schemas.microsoft.com/office/drawing/2014/main" id="{ACB5FBD6-D4DD-52D8-5C0F-AF98905FC1C1}"/>
              </a:ext>
            </a:extLst>
          </p:cNvPr>
          <p:cNvPicPr>
            <a:picLocks noChangeAspect="1"/>
          </p:cNvPicPr>
          <p:nvPr/>
        </p:nvPicPr>
        <p:blipFill>
          <a:blip r:embed="rId2"/>
          <a:stretch>
            <a:fillRect/>
          </a:stretch>
        </p:blipFill>
        <p:spPr>
          <a:xfrm>
            <a:off x="5246788" y="581117"/>
            <a:ext cx="2955606" cy="5515245"/>
          </a:xfrm>
          <a:prstGeom prst="rect">
            <a:avLst/>
          </a:prstGeom>
        </p:spPr>
      </p:pic>
    </p:spTree>
    <p:extLst>
      <p:ext uri="{BB962C8B-B14F-4D97-AF65-F5344CB8AC3E}">
        <p14:creationId xmlns:p14="http://schemas.microsoft.com/office/powerpoint/2010/main" val="1233882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077173" y="1521805"/>
            <a:ext cx="7609490" cy="2862322"/>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I asked to make this presentation because I want to encourage the extensive use of technology in non-STEM mathematics courses.</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29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282262" y="2072766"/>
            <a:ext cx="6579476"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There is the idea that is commonly promoted that hand symbol manipulation teaches understanding.</a:t>
            </a:r>
          </a:p>
        </p:txBody>
      </p:sp>
      <p:pic>
        <p:nvPicPr>
          <p:cNvPr id="3" name="Picture 2" descr="A picture containing graphical user interface&#10;&#10;Description automatically generated">
            <a:extLst>
              <a:ext uri="{FF2B5EF4-FFF2-40B4-BE49-F238E27FC236}">
                <a16:creationId xmlns:a16="http://schemas.microsoft.com/office/drawing/2014/main" id="{B6C8B5FF-C589-BA4F-CE04-429275F9EDD6}"/>
              </a:ext>
            </a:extLst>
          </p:cNvPr>
          <p:cNvPicPr>
            <a:picLocks noChangeAspect="1"/>
          </p:cNvPicPr>
          <p:nvPr/>
        </p:nvPicPr>
        <p:blipFill>
          <a:blip r:embed="rId2"/>
          <a:stretch>
            <a:fillRect/>
          </a:stretch>
        </p:blipFill>
        <p:spPr>
          <a:xfrm>
            <a:off x="781320" y="3762914"/>
            <a:ext cx="6632311" cy="1492892"/>
          </a:xfrm>
          <a:prstGeom prst="rect">
            <a:avLst/>
          </a:prstGeom>
        </p:spPr>
      </p:pic>
      <p:sp>
        <p:nvSpPr>
          <p:cNvPr id="4" name="TextBox 3">
            <a:extLst>
              <a:ext uri="{FF2B5EF4-FFF2-40B4-BE49-F238E27FC236}">
                <a16:creationId xmlns:a16="http://schemas.microsoft.com/office/drawing/2014/main" id="{10267B3D-EC62-428C-8C23-969EB3C5BF2B}"/>
              </a:ext>
            </a:extLst>
          </p:cNvPr>
          <p:cNvSpPr txBox="1"/>
          <p:nvPr/>
        </p:nvSpPr>
        <p:spPr>
          <a:xfrm>
            <a:off x="1282262" y="274721"/>
            <a:ext cx="6579476" cy="187743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Conrad Wolfram in his TED Talk</a:t>
            </a:r>
          </a:p>
          <a:p>
            <a:r>
              <a:rPr lang="en-US" sz="2800" i="1" u="none" strike="noStrike" dirty="0">
                <a:solidFill>
                  <a:srgbClr val="C00000"/>
                </a:solidFill>
                <a:effectLst/>
                <a:latin typeface="Arial" panose="020B0604020202020204" pitchFamily="34" charset="0"/>
                <a:cs typeface="Arial" panose="020B0604020202020204" pitchFamily="34" charset="0"/>
              </a:rPr>
              <a:t>Stop Teaching Calculating, Start Teaching Math</a:t>
            </a:r>
          </a:p>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903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282262" y="2072766"/>
            <a:ext cx="657947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It is important to understand procedures and processes.</a:t>
            </a:r>
          </a:p>
        </p:txBody>
      </p:sp>
      <p:sp>
        <p:nvSpPr>
          <p:cNvPr id="4" name="TextBox 3">
            <a:extLst>
              <a:ext uri="{FF2B5EF4-FFF2-40B4-BE49-F238E27FC236}">
                <a16:creationId xmlns:a16="http://schemas.microsoft.com/office/drawing/2014/main" id="{10267B3D-EC62-428C-8C23-969EB3C5BF2B}"/>
              </a:ext>
            </a:extLst>
          </p:cNvPr>
          <p:cNvSpPr txBox="1"/>
          <p:nvPr/>
        </p:nvSpPr>
        <p:spPr>
          <a:xfrm>
            <a:off x="1282262" y="274721"/>
            <a:ext cx="6579476" cy="187743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you work lots of examples, you will get to better know how the system works.</a:t>
            </a:r>
            <a:endParaRPr lang="en-US" sz="2800" i="1" u="none" strike="noStrike" dirty="0">
              <a:solidFill>
                <a:srgbClr val="C00000"/>
              </a:solidFill>
              <a:effectLst/>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7386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282262" y="2072766"/>
            <a:ext cx="657947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It is important to understand procedures and processes.</a:t>
            </a:r>
          </a:p>
        </p:txBody>
      </p:sp>
      <p:sp>
        <p:nvSpPr>
          <p:cNvPr id="4" name="TextBox 3">
            <a:extLst>
              <a:ext uri="{FF2B5EF4-FFF2-40B4-BE49-F238E27FC236}">
                <a16:creationId xmlns:a16="http://schemas.microsoft.com/office/drawing/2014/main" id="{10267B3D-EC62-428C-8C23-969EB3C5BF2B}"/>
              </a:ext>
            </a:extLst>
          </p:cNvPr>
          <p:cNvSpPr txBox="1"/>
          <p:nvPr/>
        </p:nvSpPr>
        <p:spPr>
          <a:xfrm>
            <a:off x="1282262" y="274721"/>
            <a:ext cx="6579476" cy="187743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you work lots of examples, you will get to better know how the system works.</a:t>
            </a:r>
            <a:endParaRPr lang="en-US" sz="2800" i="1" u="none" strike="noStrike" dirty="0">
              <a:solidFill>
                <a:srgbClr val="C00000"/>
              </a:solidFill>
              <a:effectLst/>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4CDF62-3A96-6EC4-41DB-18998A02A7D9}"/>
              </a:ext>
            </a:extLst>
          </p:cNvPr>
          <p:cNvSpPr txBox="1"/>
          <p:nvPr/>
        </p:nvSpPr>
        <p:spPr>
          <a:xfrm>
            <a:off x="1282262" y="3473149"/>
            <a:ext cx="657947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But we can teach procedures and processes by teaching programming.</a:t>
            </a:r>
          </a:p>
        </p:txBody>
      </p:sp>
    </p:spTree>
    <p:extLst>
      <p:ext uri="{BB962C8B-B14F-4D97-AF65-F5344CB8AC3E}">
        <p14:creationId xmlns:p14="http://schemas.microsoft.com/office/powerpoint/2010/main" val="561230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282262" y="2072766"/>
            <a:ext cx="657947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It is important to understand procedures and processes.</a:t>
            </a:r>
          </a:p>
        </p:txBody>
      </p:sp>
      <p:sp>
        <p:nvSpPr>
          <p:cNvPr id="4" name="TextBox 3">
            <a:extLst>
              <a:ext uri="{FF2B5EF4-FFF2-40B4-BE49-F238E27FC236}">
                <a16:creationId xmlns:a16="http://schemas.microsoft.com/office/drawing/2014/main" id="{10267B3D-EC62-428C-8C23-969EB3C5BF2B}"/>
              </a:ext>
            </a:extLst>
          </p:cNvPr>
          <p:cNvSpPr txBox="1"/>
          <p:nvPr/>
        </p:nvSpPr>
        <p:spPr>
          <a:xfrm>
            <a:off x="1282262" y="274721"/>
            <a:ext cx="6579476" cy="187743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you work lots of examples, you will get to better know how the system works.</a:t>
            </a:r>
            <a:endParaRPr lang="en-US" sz="2800" i="1" u="none" strike="noStrike" dirty="0">
              <a:solidFill>
                <a:srgbClr val="C00000"/>
              </a:solidFill>
              <a:effectLst/>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4CDF62-3A96-6EC4-41DB-18998A02A7D9}"/>
              </a:ext>
            </a:extLst>
          </p:cNvPr>
          <p:cNvSpPr txBox="1"/>
          <p:nvPr/>
        </p:nvSpPr>
        <p:spPr>
          <a:xfrm>
            <a:off x="1282262" y="3473149"/>
            <a:ext cx="657947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Teach procedures and processes by teaching programming.</a:t>
            </a:r>
          </a:p>
        </p:txBody>
      </p:sp>
      <p:sp>
        <p:nvSpPr>
          <p:cNvPr id="2" name="TextBox 1">
            <a:extLst>
              <a:ext uri="{FF2B5EF4-FFF2-40B4-BE49-F238E27FC236}">
                <a16:creationId xmlns:a16="http://schemas.microsoft.com/office/drawing/2014/main" id="{627C8442-EECB-7E77-0B0B-6018E9D86ED4}"/>
              </a:ext>
            </a:extLst>
          </p:cNvPr>
          <p:cNvSpPr txBox="1"/>
          <p:nvPr/>
        </p:nvSpPr>
        <p:spPr>
          <a:xfrm>
            <a:off x="1282262" y="4675121"/>
            <a:ext cx="657947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You really understand the math if you can write a program to do it.</a:t>
            </a:r>
          </a:p>
        </p:txBody>
      </p:sp>
    </p:spTree>
    <p:extLst>
      <p:ext uri="{BB962C8B-B14F-4D97-AF65-F5344CB8AC3E}">
        <p14:creationId xmlns:p14="http://schemas.microsoft.com/office/powerpoint/2010/main" val="1244451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174325" y="465884"/>
            <a:ext cx="6579476"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In Lisa </a:t>
            </a:r>
            <a:r>
              <a:rPr lang="en-US" sz="3200" dirty="0" err="1">
                <a:latin typeface="Arial" panose="020B0604020202020204" pitchFamily="34" charset="0"/>
                <a:cs typeface="Arial" panose="020B0604020202020204" pitchFamily="34" charset="0"/>
              </a:rPr>
              <a:t>Savy’s</a:t>
            </a:r>
            <a:r>
              <a:rPr lang="en-US" sz="3200" dirty="0">
                <a:latin typeface="Arial" panose="020B0604020202020204" pitchFamily="34" charset="0"/>
                <a:cs typeface="Arial" panose="020B0604020202020204" pitchFamily="34" charset="0"/>
              </a:rPr>
              <a:t> (CSN) Math 126 class, she teaches her students to write Python programs to work though mathematics problems</a:t>
            </a:r>
          </a:p>
        </p:txBody>
      </p:sp>
      <p:pic>
        <p:nvPicPr>
          <p:cNvPr id="6" name="Picture 5" descr="Chart&#10;&#10;Description automatically generated with medium confidence">
            <a:extLst>
              <a:ext uri="{FF2B5EF4-FFF2-40B4-BE49-F238E27FC236}">
                <a16:creationId xmlns:a16="http://schemas.microsoft.com/office/drawing/2014/main" id="{968E18C8-0C75-DFD4-2E80-00E91E870948}"/>
              </a:ext>
            </a:extLst>
          </p:cNvPr>
          <p:cNvPicPr>
            <a:picLocks noChangeAspect="1"/>
          </p:cNvPicPr>
          <p:nvPr/>
        </p:nvPicPr>
        <p:blipFill>
          <a:blip r:embed="rId2"/>
          <a:stretch>
            <a:fillRect/>
          </a:stretch>
        </p:blipFill>
        <p:spPr>
          <a:xfrm>
            <a:off x="3629637" y="2900083"/>
            <a:ext cx="3404318" cy="3576253"/>
          </a:xfrm>
          <a:prstGeom prst="rect">
            <a:avLst/>
          </a:prstGeom>
        </p:spPr>
      </p:pic>
    </p:spTree>
    <p:extLst>
      <p:ext uri="{BB962C8B-B14F-4D97-AF65-F5344CB8AC3E}">
        <p14:creationId xmlns:p14="http://schemas.microsoft.com/office/powerpoint/2010/main" val="2939300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612" y="345864"/>
            <a:ext cx="7637470" cy="717723"/>
          </a:xfrm>
        </p:spPr>
        <p:txBody>
          <a:bodyPr>
            <a:noAutofit/>
          </a:bodyPr>
          <a:lstStyle/>
          <a:p>
            <a:pPr marL="0" indent="0">
              <a:buNone/>
            </a:pPr>
            <a:r>
              <a:rPr lang="en-US" sz="3200" dirty="0">
                <a:latin typeface="Arial"/>
                <a:cs typeface="Arial"/>
              </a:rPr>
              <a:t>I had a 30-year career at West Valley College in the Silicon Valley and 10 </a:t>
            </a:r>
            <a:r>
              <a:rPr lang="en-US" sz="3200" dirty="0">
                <a:solidFill>
                  <a:srgbClr val="00B050"/>
                </a:solidFill>
                <a:latin typeface="Arial"/>
                <a:cs typeface="Arial"/>
              </a:rPr>
              <a:t>(</a:t>
            </a:r>
            <a:r>
              <a:rPr lang="en-US" sz="3200" dirty="0">
                <a:solidFill>
                  <a:srgbClr val="009E00"/>
                </a:solidFill>
                <a:latin typeface="Arial"/>
                <a:cs typeface="Arial"/>
              </a:rPr>
              <a:t>great)^2</a:t>
            </a:r>
            <a:r>
              <a:rPr lang="en-US" sz="3200" dirty="0">
                <a:latin typeface="Arial"/>
                <a:cs typeface="Arial"/>
              </a:rPr>
              <a:t> years at The College of Southern Nevada in Las Vegas.</a:t>
            </a:r>
          </a:p>
          <a:p>
            <a:pPr marL="0" indent="0">
              <a:buNone/>
            </a:pPr>
            <a:r>
              <a:rPr lang="en-US" sz="3200" dirty="0">
                <a:latin typeface="Arial"/>
                <a:cs typeface="Arial"/>
              </a:rPr>
              <a:t>I have been most fortunate to know and work with some of the most creative and wonderful people on the planet</a:t>
            </a:r>
          </a:p>
        </p:txBody>
      </p:sp>
      <p:sp>
        <p:nvSpPr>
          <p:cNvPr id="2" name="Content Placeholder 2">
            <a:extLst>
              <a:ext uri="{FF2B5EF4-FFF2-40B4-BE49-F238E27FC236}">
                <a16:creationId xmlns:a16="http://schemas.microsoft.com/office/drawing/2014/main" id="{B0998E5C-65A6-4095-FA81-E887F2DE188A}"/>
              </a:ext>
            </a:extLst>
          </p:cNvPr>
          <p:cNvSpPr txBox="1">
            <a:spLocks/>
          </p:cNvSpPr>
          <p:nvPr/>
        </p:nvSpPr>
        <p:spPr>
          <a:xfrm>
            <a:off x="586612" y="4553430"/>
            <a:ext cx="7637470" cy="717723"/>
          </a:xfrm>
          <a:prstGeom prst="rect">
            <a:avLst/>
          </a:prstGeom>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3"/>
              </a:buBlip>
              <a:defRPr lang="en-US" sz="1800" kern="1200" dirty="0">
                <a:solidFill>
                  <a:schemeClr val="tx1"/>
                </a:solidFill>
                <a:latin typeface="+mn-lt"/>
                <a:ea typeface="+mn-ea"/>
                <a:cs typeface="+mn-cs"/>
              </a:defRPr>
            </a:lvl9pPr>
          </a:lstStyle>
          <a:p>
            <a:pPr marL="0" indent="0">
              <a:buFontTx/>
              <a:buNone/>
            </a:pPr>
            <a:r>
              <a:rPr lang="en-US" sz="3200" dirty="0">
                <a:latin typeface="Arial"/>
                <a:cs typeface="Arial"/>
              </a:rPr>
              <a:t>My sincere thank you</a:t>
            </a:r>
          </a:p>
        </p:txBody>
      </p:sp>
    </p:spTree>
    <p:extLst>
      <p:ext uri="{BB962C8B-B14F-4D97-AF65-F5344CB8AC3E}">
        <p14:creationId xmlns:p14="http://schemas.microsoft.com/office/powerpoint/2010/main" val="3780671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4439" y="1769148"/>
            <a:ext cx="3556018" cy="1395472"/>
          </a:xfrm>
        </p:spPr>
        <p:txBody>
          <a:bodyPr>
            <a:noAutofit/>
          </a:bodyPr>
          <a:lstStyle/>
          <a:p>
            <a:pPr marL="0" indent="0">
              <a:buNone/>
            </a:pPr>
            <a:r>
              <a:rPr lang="en-US" sz="6600" dirty="0">
                <a:solidFill>
                  <a:srgbClr val="009D00"/>
                </a:solidFill>
                <a:latin typeface="Arial"/>
                <a:cs typeface="Arial"/>
              </a:rPr>
              <a:t>The End</a:t>
            </a:r>
          </a:p>
        </p:txBody>
      </p:sp>
    </p:spTree>
    <p:extLst>
      <p:ext uri="{BB962C8B-B14F-4D97-AF65-F5344CB8AC3E}">
        <p14:creationId xmlns:p14="http://schemas.microsoft.com/office/powerpoint/2010/main" val="82913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053319" y="694870"/>
            <a:ext cx="7609490" cy="563231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In 1991 or 1992, at a CMC^3-S Conference in Costa Mesa, CA, Wade Ellis, Jr. of West Valley College in Saratoga, CA (Silicon Valley) gave a talk titled something like</a:t>
            </a:r>
          </a:p>
          <a:p>
            <a:endParaRPr lang="en-US" sz="3600" dirty="0">
              <a:latin typeface="Arial" panose="020B0604020202020204" pitchFamily="34" charset="0"/>
              <a:cs typeface="Arial" panose="020B0604020202020204" pitchFamily="34" charset="0"/>
            </a:endParaRPr>
          </a:p>
          <a:p>
            <a:pPr algn="ctr"/>
            <a:r>
              <a:rPr lang="en-US" sz="3600" i="1" dirty="0">
                <a:solidFill>
                  <a:srgbClr val="0070C0"/>
                </a:solidFill>
                <a:latin typeface="Arial" panose="020B0604020202020204" pitchFamily="34" charset="0"/>
                <a:cs typeface="Arial" panose="020B0604020202020204" pitchFamily="34" charset="0"/>
              </a:rPr>
              <a:t>Using the TI-81 Graphing Calculator in Your Mathematics Classroom</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49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1053319" y="694870"/>
            <a:ext cx="7609490" cy="563231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The room was packed, people were standing and even looking in from outside the door.  </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People wanted to know just what was going on here.</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Calculators in a math class?  </a:t>
            </a:r>
          </a:p>
          <a:p>
            <a:r>
              <a:rPr lang="en-US" sz="3600" dirty="0">
                <a:latin typeface="Arial" panose="020B0604020202020204" pitchFamily="34" charset="0"/>
                <a:cs typeface="Arial" panose="020B0604020202020204" pitchFamily="34" charset="0"/>
              </a:rPr>
              <a:t>What the …</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18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A3835C5-7439-9E3A-A87F-68F422E5D589}"/>
              </a:ext>
            </a:extLst>
          </p:cNvPr>
          <p:cNvSpPr txBox="1"/>
          <p:nvPr/>
        </p:nvSpPr>
        <p:spPr>
          <a:xfrm>
            <a:off x="760356" y="677115"/>
            <a:ext cx="5746976" cy="409342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Wade started discussing how the TI-81 could be used to help teach mathematics </a:t>
            </a:r>
          </a:p>
          <a:p>
            <a:endParaRPr lang="en-US" sz="3600" dirty="0">
              <a:latin typeface="Arial" panose="020B0604020202020204" pitchFamily="34" charset="0"/>
              <a:cs typeface="Arial" panose="020B0604020202020204" pitchFamily="34" charset="0"/>
            </a:endParaRPr>
          </a:p>
          <a:p>
            <a:r>
              <a:rPr lang="en-US" sz="4400" dirty="0">
                <a:latin typeface="Arial" panose="020B0604020202020204" pitchFamily="34" charset="0"/>
                <a:cs typeface="Arial" panose="020B0604020202020204" pitchFamily="34" charset="0"/>
              </a:rPr>
              <a:t>and</a:t>
            </a:r>
          </a:p>
          <a:p>
            <a:endParaRPr lang="en-US" sz="3600" dirty="0">
              <a:latin typeface="Arial" panose="020B0604020202020204" pitchFamily="34" charset="0"/>
              <a:cs typeface="Arial" panose="020B0604020202020204" pitchFamily="34" charset="0"/>
            </a:endParaRPr>
          </a:p>
        </p:txBody>
      </p:sp>
      <p:pic>
        <p:nvPicPr>
          <p:cNvPr id="3" name="Picture 2" descr="A picture containing person, person, indoor&#10;&#10;Description automatically generated">
            <a:extLst>
              <a:ext uri="{FF2B5EF4-FFF2-40B4-BE49-F238E27FC236}">
                <a16:creationId xmlns:a16="http://schemas.microsoft.com/office/drawing/2014/main" id="{C870D5FA-5534-6F91-B7AC-248F3F9F0BF4}"/>
              </a:ext>
            </a:extLst>
          </p:cNvPr>
          <p:cNvPicPr>
            <a:picLocks noChangeAspect="1"/>
          </p:cNvPicPr>
          <p:nvPr/>
        </p:nvPicPr>
        <p:blipFill>
          <a:blip r:embed="rId2"/>
          <a:stretch>
            <a:fillRect/>
          </a:stretch>
        </p:blipFill>
        <p:spPr>
          <a:xfrm>
            <a:off x="4837950" y="1943281"/>
            <a:ext cx="3789727" cy="4237604"/>
          </a:xfrm>
          <a:prstGeom prst="rect">
            <a:avLst/>
          </a:prstGeom>
        </p:spPr>
      </p:pic>
    </p:spTree>
    <p:extLst>
      <p:ext uri="{BB962C8B-B14F-4D97-AF65-F5344CB8AC3E}">
        <p14:creationId xmlns:p14="http://schemas.microsoft.com/office/powerpoint/2010/main" val="381443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pic>
        <p:nvPicPr>
          <p:cNvPr id="3" name="Picture 2" descr="Calendar&#10;&#10;Description automatically generated">
            <a:extLst>
              <a:ext uri="{FF2B5EF4-FFF2-40B4-BE49-F238E27FC236}">
                <a16:creationId xmlns:a16="http://schemas.microsoft.com/office/drawing/2014/main" id="{D71310E8-665B-35E7-D108-BA7B2E33300E}"/>
              </a:ext>
            </a:extLst>
          </p:cNvPr>
          <p:cNvPicPr>
            <a:picLocks noChangeAspect="1"/>
          </p:cNvPicPr>
          <p:nvPr/>
        </p:nvPicPr>
        <p:blipFill>
          <a:blip r:embed="rId2"/>
          <a:stretch>
            <a:fillRect/>
          </a:stretch>
        </p:blipFill>
        <p:spPr>
          <a:xfrm>
            <a:off x="1225202" y="0"/>
            <a:ext cx="6693596" cy="6858000"/>
          </a:xfrm>
          <a:prstGeom prst="rect">
            <a:avLst/>
          </a:prstGeom>
        </p:spPr>
      </p:pic>
    </p:spTree>
    <p:extLst>
      <p:ext uri="{BB962C8B-B14F-4D97-AF65-F5344CB8AC3E}">
        <p14:creationId xmlns:p14="http://schemas.microsoft.com/office/powerpoint/2010/main" val="375608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327092"/>
            <a:ext cx="4440478"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People were really upset and began yelling at Wade.</a:t>
            </a:r>
          </a:p>
        </p:txBody>
      </p:sp>
      <p:sp>
        <p:nvSpPr>
          <p:cNvPr id="5" name="TextBox 4">
            <a:extLst>
              <a:ext uri="{FF2B5EF4-FFF2-40B4-BE49-F238E27FC236}">
                <a16:creationId xmlns:a16="http://schemas.microsoft.com/office/drawing/2014/main" id="{1A3835C5-7439-9E3A-A87F-68F422E5D589}"/>
              </a:ext>
            </a:extLst>
          </p:cNvPr>
          <p:cNvSpPr txBox="1"/>
          <p:nvPr/>
        </p:nvSpPr>
        <p:spPr>
          <a:xfrm>
            <a:off x="928464" y="373258"/>
            <a:ext cx="760949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Chaos  </a:t>
            </a:r>
          </a:p>
        </p:txBody>
      </p:sp>
      <p:pic>
        <p:nvPicPr>
          <p:cNvPr id="4" name="Picture 3" descr="A group of people sitting in a room&#10;&#10;Description automatically generated with medium confidence">
            <a:extLst>
              <a:ext uri="{FF2B5EF4-FFF2-40B4-BE49-F238E27FC236}">
                <a16:creationId xmlns:a16="http://schemas.microsoft.com/office/drawing/2014/main" id="{5C1B3986-EDD0-3B50-8887-65AC9314E06D}"/>
              </a:ext>
            </a:extLst>
          </p:cNvPr>
          <p:cNvPicPr>
            <a:picLocks noChangeAspect="1"/>
          </p:cNvPicPr>
          <p:nvPr/>
        </p:nvPicPr>
        <p:blipFill>
          <a:blip r:embed="rId2"/>
          <a:stretch>
            <a:fillRect/>
          </a:stretch>
        </p:blipFill>
        <p:spPr>
          <a:xfrm>
            <a:off x="570552" y="1359674"/>
            <a:ext cx="8127288" cy="4501050"/>
          </a:xfrm>
          <a:prstGeom prst="rect">
            <a:avLst/>
          </a:prstGeom>
        </p:spPr>
      </p:pic>
    </p:spTree>
    <p:extLst>
      <p:ext uri="{BB962C8B-B14F-4D97-AF65-F5344CB8AC3E}">
        <p14:creationId xmlns:p14="http://schemas.microsoft.com/office/powerpoint/2010/main" val="182719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7476" y="973423"/>
            <a:ext cx="4440478"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B6B00A53-2510-74D6-D17B-6811E447E230}"/>
              </a:ext>
            </a:extLst>
          </p:cNvPr>
          <p:cNvSpPr txBox="1"/>
          <p:nvPr/>
        </p:nvSpPr>
        <p:spPr>
          <a:xfrm>
            <a:off x="1311966" y="1169404"/>
            <a:ext cx="6774511" cy="3046988"/>
          </a:xfrm>
          <a:prstGeom prst="rect">
            <a:avLst/>
          </a:prstGeom>
          <a:noFill/>
        </p:spPr>
        <p:txBody>
          <a:bodyPr wrap="square" rtlCol="0">
            <a:spAutoFit/>
          </a:bodyPr>
          <a:lstStyle/>
          <a:p>
            <a:r>
              <a:rPr lang="en-US" sz="3200" dirty="0">
                <a:solidFill>
                  <a:srgbClr val="000000"/>
                </a:solidFill>
                <a:effectLst/>
                <a:latin typeface="Tahoma" panose="020B0604030504040204" pitchFamily="34" charset="0"/>
                <a:ea typeface="Times New Roman" panose="02020603050405020304" pitchFamily="18" charset="0"/>
              </a:rPr>
              <a:t>I have heard it said that the reasoning skills learned in mathematics courses can be transferred to other areas.  But there seems to be no evidence to back up this claim.</a:t>
            </a:r>
            <a:r>
              <a:rPr lang="en-US" sz="3200" dirty="0">
                <a:effectLst/>
              </a:rPr>
              <a:t> </a:t>
            </a:r>
            <a:endParaRPr lang="en-US" sz="3200" dirty="0"/>
          </a:p>
        </p:txBody>
      </p:sp>
    </p:spTree>
    <p:extLst>
      <p:ext uri="{BB962C8B-B14F-4D97-AF65-F5344CB8AC3E}">
        <p14:creationId xmlns:p14="http://schemas.microsoft.com/office/powerpoint/2010/main" val="3967140711"/>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Inkwell.thmx</Template>
  <TotalTime>17586</TotalTime>
  <Words>938</Words>
  <Application>Microsoft Office PowerPoint</Application>
  <PresentationFormat>On-screen Show (4:3)</PresentationFormat>
  <Paragraphs>89</Paragraphs>
  <Slides>37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Goudy Old Style</vt:lpstr>
      <vt:lpstr>Impact</vt:lpstr>
      <vt:lpstr>Rockwell</vt:lpstr>
      <vt:lpstr>Tahoma</vt:lpstr>
      <vt:lpstr>Inkwell</vt:lpstr>
      <vt:lpstr>Using Technology in  Math 124E   Co-requisite  College Algebra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c:title>
  <dc:creator>Denny Burzynski</dc:creator>
  <cp:lastModifiedBy>User1, Event</cp:lastModifiedBy>
  <cp:revision>176</cp:revision>
  <dcterms:created xsi:type="dcterms:W3CDTF">2015-10-25T19:06:23Z</dcterms:created>
  <dcterms:modified xsi:type="dcterms:W3CDTF">2023-02-23T00:03:54Z</dcterms:modified>
</cp:coreProperties>
</file>