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313" r:id="rId7"/>
    <p:sldId id="324" r:id="rId8"/>
    <p:sldId id="331" r:id="rId9"/>
    <p:sldId id="300" r:id="rId10"/>
    <p:sldId id="315" r:id="rId11"/>
    <p:sldId id="339" r:id="rId12"/>
    <p:sldId id="332" r:id="rId13"/>
    <p:sldId id="301" r:id="rId14"/>
    <p:sldId id="327" r:id="rId15"/>
    <p:sldId id="340" r:id="rId16"/>
    <p:sldId id="333" r:id="rId17"/>
    <p:sldId id="302" r:id="rId18"/>
    <p:sldId id="321" r:id="rId19"/>
    <p:sldId id="325" r:id="rId20"/>
    <p:sldId id="341" r:id="rId21"/>
    <p:sldId id="334" r:id="rId22"/>
    <p:sldId id="295" r:id="rId23"/>
    <p:sldId id="312" r:id="rId24"/>
    <p:sldId id="317" r:id="rId25"/>
    <p:sldId id="319" r:id="rId26"/>
    <p:sldId id="335" r:id="rId27"/>
    <p:sldId id="309" r:id="rId28"/>
    <p:sldId id="322" r:id="rId29"/>
    <p:sldId id="329" r:id="rId30"/>
    <p:sldId id="330" r:id="rId31"/>
    <p:sldId id="311" r:id="rId32"/>
    <p:sldId id="320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3"/>
    <p:restoredTop sz="94685"/>
  </p:normalViewPr>
  <p:slideViewPr>
    <p:cSldViewPr snapToGrid="0" snapToObjects="1">
      <p:cViewPr varScale="1">
        <p:scale>
          <a:sx n="166" d="100"/>
          <a:sy n="166" d="100"/>
        </p:scale>
        <p:origin x="192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4EC0598-DB3E-314B-BEEE-9634B808229D}" type="datetimeFigureOut">
              <a:rPr lang="en-US" smtClean="0"/>
              <a:t>2/25/23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FD796103-6C39-034E-B1D3-EA1C8D68AD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35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4246" y="435724"/>
            <a:ext cx="8315466" cy="3958588"/>
          </a:xfrm>
        </p:spPr>
        <p:txBody>
          <a:bodyPr anchor="t"/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  <a:t>The Awesome Awesomeness</a:t>
            </a:r>
            <a:b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  <a:t>of the </a:t>
            </a:r>
            <a:b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6600" dirty="0">
                <a:solidFill>
                  <a:srgbClr val="008000"/>
                </a:solidFill>
                <a:latin typeface="Arial"/>
                <a:cs typeface="Arial"/>
              </a:rPr>
              <a:t>Order of Operations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0304" y="4026237"/>
            <a:ext cx="73050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latin typeface="Arial"/>
                <a:cs typeface="Arial"/>
              </a:rPr>
              <a:t>Denny Burzynski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The College of Southern Nevada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Las Vegas, NV</a:t>
            </a:r>
          </a:p>
          <a:p>
            <a:pPr algn="r"/>
            <a:r>
              <a:rPr lang="en-US" sz="3600" dirty="0">
                <a:latin typeface="Arial"/>
                <a:cs typeface="Arial"/>
              </a:rPr>
              <a:t>February,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67C73-F319-B531-242A-7B43024D0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47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485" y="582976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440" y="1635612"/>
            <a:ext cx="710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9492" y="582976"/>
          <a:ext cx="1933990" cy="94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28600" progId="Equation.3">
                  <p:embed/>
                </p:oleObj>
              </mc:Choice>
              <mc:Fallback>
                <p:oleObj name="Equation" r:id="rId2" imgW="469900" imgH="2286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9492" y="582976"/>
                        <a:ext cx="1933990" cy="94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Left Arrow 10"/>
          <p:cNvSpPr/>
          <p:nvPr/>
        </p:nvSpPr>
        <p:spPr>
          <a:xfrm>
            <a:off x="6433592" y="1245715"/>
            <a:ext cx="120513" cy="788008"/>
          </a:xfrm>
          <a:prstGeom prst="curvedLeftArrow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1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485" y="582976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440" y="1635612"/>
            <a:ext cx="7101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is NOT directly below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9492" y="582976"/>
          <a:ext cx="1933990" cy="94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28600" progId="Equation.3">
                  <p:embed/>
                </p:oleObj>
              </mc:Choice>
              <mc:Fallback>
                <p:oleObj name="Equation" r:id="rId2" imgW="469900" imgH="2286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9492" y="582976"/>
                        <a:ext cx="1933990" cy="94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Left Arrow 10"/>
          <p:cNvSpPr/>
          <p:nvPr/>
        </p:nvSpPr>
        <p:spPr>
          <a:xfrm>
            <a:off x="6433592" y="1245715"/>
            <a:ext cx="120513" cy="788008"/>
          </a:xfrm>
          <a:prstGeom prst="curvedLeftArrow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5037F-0D13-A638-DDF6-BCEF3F737CB6}"/>
              </a:ext>
            </a:extLst>
          </p:cNvPr>
          <p:cNvSpPr txBox="1"/>
          <p:nvPr/>
        </p:nvSpPr>
        <p:spPr>
          <a:xfrm>
            <a:off x="1544971" y="4115136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3BCB2B58-B02E-5685-C2FF-8C714C6D2588}"/>
              </a:ext>
            </a:extLst>
          </p:cNvPr>
          <p:cNvSpPr/>
          <p:nvPr/>
        </p:nvSpPr>
        <p:spPr>
          <a:xfrm>
            <a:off x="527665" y="4978369"/>
            <a:ext cx="829165" cy="381072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5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485" y="582976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440" y="1635612"/>
            <a:ext cx="7101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is NOT directly below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4971" y="4115136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527665" y="4978369"/>
            <a:ext cx="829165" cy="381072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8318" y="4187482"/>
            <a:ext cx="569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So,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NO, I cannot distribute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9492" y="582976"/>
          <a:ext cx="1933990" cy="94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28600" progId="Equation.3">
                  <p:embed/>
                </p:oleObj>
              </mc:Choice>
              <mc:Fallback>
                <p:oleObj name="Equation" r:id="rId2" imgW="469900" imgH="2286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9492" y="582976"/>
                        <a:ext cx="1933990" cy="94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90178" y="5144853"/>
          <a:ext cx="3533304" cy="698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0178" y="5144853"/>
                        <a:ext cx="3533304" cy="698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rved Left Arrow 10"/>
          <p:cNvSpPr/>
          <p:nvPr/>
        </p:nvSpPr>
        <p:spPr>
          <a:xfrm>
            <a:off x="6433592" y="1245715"/>
            <a:ext cx="120513" cy="788008"/>
          </a:xfrm>
          <a:prstGeom prst="curvedLeftArrow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4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87817"/>
              </p:ext>
            </p:extLst>
          </p:nvPr>
        </p:nvGraphicFramePr>
        <p:xfrm>
          <a:off x="5899068" y="489185"/>
          <a:ext cx="1361720" cy="102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266700" progId="Equation.3">
                  <p:embed/>
                </p:oleObj>
              </mc:Choice>
              <mc:Fallback>
                <p:oleObj name="Equation" r:id="rId2" imgW="3556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9068" y="489185"/>
                        <a:ext cx="1361720" cy="102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502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245" y="1635612"/>
            <a:ext cx="80095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99068" y="489185"/>
          <a:ext cx="1361720" cy="102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266700" progId="Equation.3">
                  <p:embed/>
                </p:oleObj>
              </mc:Choice>
              <mc:Fallback>
                <p:oleObj name="Equation" r:id="rId2" imgW="355600" imgH="2667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9068" y="489185"/>
                        <a:ext cx="1361720" cy="102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763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245" y="1635612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is directly below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99068" y="489185"/>
          <a:ext cx="1361720" cy="102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266700" progId="Equation.3">
                  <p:embed/>
                </p:oleObj>
              </mc:Choice>
              <mc:Fallback>
                <p:oleObj name="Equation" r:id="rId2" imgW="355600" imgH="2667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9068" y="489185"/>
                        <a:ext cx="1361720" cy="102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B1011D9-D3D9-AC3A-8B69-4BEBDC8C714F}"/>
              </a:ext>
            </a:extLst>
          </p:cNvPr>
          <p:cNvSpPr txBox="1"/>
          <p:nvPr/>
        </p:nvSpPr>
        <p:spPr>
          <a:xfrm>
            <a:off x="1883966" y="4115136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6167F211-72AE-CB51-27F0-F96BB0CB5EA0}"/>
              </a:ext>
            </a:extLst>
          </p:cNvPr>
          <p:cNvSpPr/>
          <p:nvPr/>
        </p:nvSpPr>
        <p:spPr>
          <a:xfrm>
            <a:off x="1195920" y="4388928"/>
            <a:ext cx="487996" cy="768370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5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245" y="1635612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is directly below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3966" y="4115136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1195920" y="4388928"/>
            <a:ext cx="487996" cy="768370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7470" y="4187482"/>
            <a:ext cx="395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So,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YES, I can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99068" y="489185"/>
          <a:ext cx="1361720" cy="102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266700" progId="Equation.3">
                  <p:embed/>
                </p:oleObj>
              </mc:Choice>
              <mc:Fallback>
                <p:oleObj name="Equation" r:id="rId2" imgW="355600" imgH="2667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9068" y="489185"/>
                        <a:ext cx="1361720" cy="102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82238" y="5040776"/>
          <a:ext cx="4214845" cy="903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600" imgH="266700" progId="Equation.3">
                  <p:embed/>
                </p:oleObj>
              </mc:Choice>
              <mc:Fallback>
                <p:oleObj name="Equation" r:id="rId4" imgW="1244600" imgH="2667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2238" y="5040776"/>
                        <a:ext cx="4214845" cy="903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92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0675" y="2174651"/>
            <a:ext cx="5193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"/>
                <a:cs typeface="Arial"/>
              </a:rPr>
              <a:t>And one we all know </a:t>
            </a:r>
          </a:p>
          <a:p>
            <a:pPr algn="ctr"/>
            <a:r>
              <a:rPr lang="en-US" sz="5400" dirty="0">
                <a:latin typeface="Arial"/>
                <a:cs typeface="Arial"/>
              </a:rPr>
              <a:t>coming now.</a:t>
            </a:r>
          </a:p>
        </p:txBody>
      </p:sp>
    </p:spTree>
    <p:extLst>
      <p:ext uri="{BB962C8B-B14F-4D97-AF65-F5344CB8AC3E}">
        <p14:creationId xmlns:p14="http://schemas.microsoft.com/office/powerpoint/2010/main" val="3684827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3563" y="470370"/>
          <a:ext cx="1987587" cy="107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266700" progId="Equation.3">
                  <p:embed/>
                </p:oleObj>
              </mc:Choice>
              <mc:Fallback>
                <p:oleObj name="Equation" r:id="rId2" imgW="495300" imgH="2667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3563" y="470370"/>
                        <a:ext cx="1987587" cy="1070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492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53" y="1615520"/>
            <a:ext cx="800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3563" y="470370"/>
          <a:ext cx="1987587" cy="107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266700" progId="Equation.3">
                  <p:embed/>
                </p:oleObj>
              </mc:Choice>
              <mc:Fallback>
                <p:oleObj name="Equation" r:id="rId2" imgW="495300" imgH="2667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3563" y="470370"/>
                        <a:ext cx="1987587" cy="1070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07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7759" y="1508316"/>
            <a:ext cx="1807711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 ^</a:t>
            </a:r>
          </a:p>
          <a:p>
            <a:r>
              <a:rPr lang="en-US" sz="5400" dirty="0">
                <a:latin typeface="Times"/>
                <a:cs typeface="Times"/>
              </a:rPr>
              <a:t> •</a:t>
            </a:r>
            <a:r>
              <a:rPr lang="en-US" sz="5400" dirty="0">
                <a:latin typeface="Arial"/>
                <a:cs typeface="Arial"/>
              </a:rPr>
              <a:t>   </a:t>
            </a:r>
            <a:r>
              <a:rPr lang="en-US" sz="5400" dirty="0">
                <a:latin typeface="Times"/>
                <a:cs typeface="Times"/>
              </a:rPr>
              <a:t>÷</a:t>
            </a:r>
          </a:p>
          <a:p>
            <a:r>
              <a:rPr lang="en-US" sz="5400" dirty="0">
                <a:latin typeface="Times"/>
                <a:cs typeface="Times"/>
              </a:rPr>
              <a:t> +   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7476" y="973423"/>
            <a:ext cx="444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25884" y="650257"/>
            <a:ext cx="204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Think of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336" y="1344543"/>
            <a:ext cx="5302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"/>
                <a:cs typeface="Arial"/>
              </a:rPr>
              <a:t>^</a:t>
            </a:r>
            <a:r>
              <a:rPr lang="en-US" sz="4000" dirty="0">
                <a:latin typeface="Arial"/>
                <a:cs typeface="Arial"/>
              </a:rPr>
              <a:t>   as repeated   </a:t>
            </a:r>
            <a:r>
              <a:rPr lang="en-US" sz="54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89579" y="2093092"/>
            <a:ext cx="498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  as repeated    </a:t>
            </a:r>
            <a:r>
              <a:rPr lang="en-US" sz="5400" dirty="0">
                <a:latin typeface="Arial"/>
                <a:cs typeface="Arial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41388" y="2847333"/>
            <a:ext cx="4955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"/>
                <a:cs typeface="Arial"/>
              </a:rPr>
              <a:t> </a:t>
            </a:r>
            <a:r>
              <a:rPr lang="en-US" sz="5400" dirty="0">
                <a:latin typeface="Times"/>
                <a:cs typeface="Times"/>
              </a:rPr>
              <a:t>÷</a:t>
            </a:r>
            <a:r>
              <a:rPr lang="en-US" sz="5400" dirty="0">
                <a:latin typeface="Arial"/>
                <a:cs typeface="Arial"/>
              </a:rPr>
              <a:t>  </a:t>
            </a:r>
            <a:r>
              <a:rPr lang="en-US" sz="4000" dirty="0">
                <a:latin typeface="Arial"/>
                <a:cs typeface="Arial"/>
              </a:rPr>
              <a:t>as repeated     </a:t>
            </a:r>
            <a:r>
              <a:rPr lang="en-US" sz="5400" dirty="0">
                <a:latin typeface="Arial"/>
                <a:cs typeface="Arial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58109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53" y="1615520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 </a:t>
            </a:r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 is two operations below  </a:t>
            </a:r>
            <a:r>
              <a:rPr lang="en-US" sz="4800" dirty="0">
                <a:latin typeface="Arial"/>
                <a:cs typeface="Arial"/>
              </a:rPr>
              <a:t>^, </a:t>
            </a:r>
            <a:r>
              <a:rPr lang="en-US" sz="3600" dirty="0">
                <a:latin typeface="Arial"/>
                <a:cs typeface="Arial"/>
              </a:rPr>
              <a:t>not one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3563" y="470370"/>
          <a:ext cx="1987587" cy="107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266700" progId="Equation.3">
                  <p:embed/>
                </p:oleObj>
              </mc:Choice>
              <mc:Fallback>
                <p:oleObj name="Equation" r:id="rId2" imgW="495300" imgH="2667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3563" y="470370"/>
                        <a:ext cx="1987587" cy="1070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E09A5E9-D0FD-859F-AFD0-FFE8FA5B0AE0}"/>
              </a:ext>
            </a:extLst>
          </p:cNvPr>
          <p:cNvSpPr txBox="1"/>
          <p:nvPr/>
        </p:nvSpPr>
        <p:spPr>
          <a:xfrm>
            <a:off x="1883966" y="4157176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3" name="Curved Right Arrow 2">
            <a:extLst>
              <a:ext uri="{FF2B5EF4-FFF2-40B4-BE49-F238E27FC236}">
                <a16:creationId xmlns:a16="http://schemas.microsoft.com/office/drawing/2014/main" id="{AEF9808E-94AD-C178-647E-AEAD34F32FE5}"/>
              </a:ext>
            </a:extLst>
          </p:cNvPr>
          <p:cNvSpPr/>
          <p:nvPr/>
        </p:nvSpPr>
        <p:spPr>
          <a:xfrm>
            <a:off x="1195920" y="4430967"/>
            <a:ext cx="487996" cy="1555029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436" y="60620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653" y="1657560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 </a:t>
            </a:r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</a:t>
            </a:r>
            <a:endParaRPr lang="en-US" sz="4800" dirty="0">
              <a:latin typeface="Arial"/>
              <a:cs typeface="Arial"/>
            </a:endParaRPr>
          </a:p>
          <a:p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 is two operations below  </a:t>
            </a:r>
            <a:r>
              <a:rPr lang="en-US" sz="4800" dirty="0">
                <a:latin typeface="Arial"/>
                <a:cs typeface="Arial"/>
              </a:rPr>
              <a:t>^, </a:t>
            </a:r>
            <a:r>
              <a:rPr lang="en-US" sz="3600" dirty="0">
                <a:latin typeface="Arial"/>
                <a:cs typeface="Arial"/>
              </a:rPr>
              <a:t>not one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3966" y="4157176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1195920" y="4430967"/>
            <a:ext cx="487996" cy="1555029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07470" y="4229522"/>
            <a:ext cx="395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So,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NO, I cannot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4000" dirty="0">
              <a:latin typeface="Arial"/>
              <a:cs typeface="Arial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83563" y="512410"/>
          <a:ext cx="1987587" cy="1070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266700" progId="Equation.3">
                  <p:embed/>
                </p:oleObj>
              </mc:Choice>
              <mc:Fallback>
                <p:oleObj name="Equation" r:id="rId2" imgW="495300" imgH="2667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3563" y="512410"/>
                        <a:ext cx="1987587" cy="1070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949339" y="4990781"/>
          <a:ext cx="4216280" cy="1054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266700" progId="Equation.3">
                  <p:embed/>
                </p:oleObj>
              </mc:Choice>
              <mc:Fallback>
                <p:oleObj name="Equation" r:id="rId4" imgW="1066800" imgH="2667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9339" y="4990781"/>
                        <a:ext cx="4216280" cy="1054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034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45" y="421541"/>
            <a:ext cx="554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What do I do with </a:t>
            </a:r>
          </a:p>
          <a:p>
            <a:r>
              <a:rPr lang="en-US" sz="4000" dirty="0">
                <a:latin typeface="Arial"/>
                <a:cs typeface="Arial"/>
              </a:rPr>
              <a:t>the exponents?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30086"/>
              </p:ext>
            </p:extLst>
          </p:nvPr>
        </p:nvGraphicFramePr>
        <p:xfrm>
          <a:off x="4968087" y="292370"/>
          <a:ext cx="1694713" cy="145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" imgH="304800" progId="Equation.3">
                  <p:embed/>
                </p:oleObj>
              </mc:Choice>
              <mc:Fallback>
                <p:oleObj name="Equation" r:id="rId2" imgW="355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8087" y="292370"/>
                        <a:ext cx="1694713" cy="1452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3245" y="1966108"/>
            <a:ext cx="80000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</a:t>
            </a:r>
            <a:r>
              <a:rPr lang="en-US" sz="4800" dirty="0">
                <a:latin typeface="Arial"/>
                <a:cs typeface="Arial"/>
              </a:rPr>
              <a:t>^</a:t>
            </a:r>
          </a:p>
          <a:p>
            <a:r>
              <a:rPr lang="en-US" sz="3600" dirty="0">
                <a:latin typeface="Arial"/>
                <a:cs typeface="Arial"/>
              </a:rPr>
              <a:t>The operation directly below 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3600" dirty="0">
                <a:latin typeface="Arial"/>
                <a:cs typeface="Arial"/>
              </a:rPr>
              <a:t>  is  </a:t>
            </a:r>
            <a:r>
              <a:rPr lang="en-US" sz="4800" dirty="0">
                <a:latin typeface="Arial"/>
                <a:cs typeface="Arial"/>
              </a:rPr>
              <a:t>•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7605" y="4090230"/>
            <a:ext cx="1333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1194741" y="4293178"/>
            <a:ext cx="379035" cy="870601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91822"/>
              </p:ext>
            </p:extLst>
          </p:nvPr>
        </p:nvGraphicFramePr>
        <p:xfrm>
          <a:off x="5259716" y="4900120"/>
          <a:ext cx="3037618" cy="130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304800" progId="Equation.3">
                  <p:embed/>
                </p:oleObj>
              </mc:Choice>
              <mc:Fallback>
                <p:oleObj name="Equation" r:id="rId4" imgW="711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9716" y="4900120"/>
                        <a:ext cx="3037618" cy="130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92670" y="4093502"/>
            <a:ext cx="491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Multiply the exponents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061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45" y="250796"/>
            <a:ext cx="554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What do I do with </a:t>
            </a:r>
          </a:p>
          <a:p>
            <a:r>
              <a:rPr lang="en-US" sz="4000" dirty="0">
                <a:latin typeface="Arial"/>
                <a:cs typeface="Arial"/>
              </a:rPr>
              <a:t>the exponents?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87897"/>
              </p:ext>
            </p:extLst>
          </p:nvPr>
        </p:nvGraphicFramePr>
        <p:xfrm>
          <a:off x="5754304" y="528430"/>
          <a:ext cx="1612254" cy="78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90500" progId="Equation.3">
                  <p:embed/>
                </p:oleObj>
              </mc:Choice>
              <mc:Fallback>
                <p:oleObj name="Equation" r:id="rId2" imgW="3937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4304" y="528430"/>
                        <a:ext cx="1612254" cy="78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39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45" y="250796"/>
            <a:ext cx="554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What do I do with </a:t>
            </a:r>
          </a:p>
          <a:p>
            <a:r>
              <a:rPr lang="en-US" sz="4000" dirty="0">
                <a:latin typeface="Arial"/>
                <a:cs typeface="Arial"/>
              </a:rPr>
              <a:t>the exponents?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54304" y="528430"/>
          <a:ext cx="1612254" cy="78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90500" progId="Equation.3">
                  <p:embed/>
                </p:oleObj>
              </mc:Choice>
              <mc:Fallback>
                <p:oleObj name="Equation" r:id="rId2" imgW="393700" imgH="190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4304" y="528430"/>
                        <a:ext cx="1612254" cy="78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246" y="1747448"/>
            <a:ext cx="4903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Since we are multiplying, shouldn’t we multiply the exponents?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55709" y="2206426"/>
          <a:ext cx="2807092" cy="70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190500" progId="Equation.3">
                  <p:embed/>
                </p:oleObj>
              </mc:Choice>
              <mc:Fallback>
                <p:oleObj name="Equation" r:id="rId4" imgW="762000" imgH="1905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5709" y="2206426"/>
                        <a:ext cx="2807092" cy="70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99692" y="2206426"/>
            <a:ext cx="33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23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45" y="250796"/>
            <a:ext cx="554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What do I do with </a:t>
            </a:r>
          </a:p>
          <a:p>
            <a:r>
              <a:rPr lang="en-US" sz="4000" dirty="0">
                <a:latin typeface="Arial"/>
                <a:cs typeface="Arial"/>
              </a:rPr>
              <a:t>the exponents?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954" y="3206211"/>
            <a:ext cx="80000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Globally, the operation is  </a:t>
            </a:r>
            <a:r>
              <a:rPr lang="en-US" sz="4000" dirty="0">
                <a:latin typeface="Arial"/>
                <a:cs typeface="Arial"/>
              </a:rPr>
              <a:t>•</a:t>
            </a:r>
          </a:p>
          <a:p>
            <a:r>
              <a:rPr lang="en-US" sz="2800" dirty="0">
                <a:latin typeface="Arial"/>
                <a:cs typeface="Arial"/>
              </a:rPr>
              <a:t>The operation directly below  </a:t>
            </a:r>
            <a:r>
              <a:rPr lang="en-US" sz="4000" dirty="0">
                <a:latin typeface="Arial"/>
                <a:cs typeface="Arial"/>
              </a:rPr>
              <a:t>•</a:t>
            </a:r>
            <a:r>
              <a:rPr lang="en-US" sz="2800" dirty="0">
                <a:latin typeface="Arial"/>
                <a:cs typeface="Arial"/>
              </a:rPr>
              <a:t>  is  </a:t>
            </a:r>
            <a:r>
              <a:rPr lang="en-US" sz="4000" dirty="0">
                <a:latin typeface="Arial"/>
                <a:cs typeface="Arial"/>
              </a:rPr>
              <a:t>+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7605" y="4548453"/>
            <a:ext cx="1333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1120578" y="5460863"/>
            <a:ext cx="379035" cy="870601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54304" y="528430"/>
          <a:ext cx="1612254" cy="78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90500" progId="Equation.3">
                  <p:embed/>
                </p:oleObj>
              </mc:Choice>
              <mc:Fallback>
                <p:oleObj name="Equation" r:id="rId2" imgW="393700" imgH="190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4304" y="528430"/>
                        <a:ext cx="1612254" cy="78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246" y="1747448"/>
            <a:ext cx="4903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Since we are multiplying, shouldn’t we multiply the exponents?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55709" y="2206426"/>
          <a:ext cx="2807092" cy="70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190500" progId="Equation.3">
                  <p:embed/>
                </p:oleObj>
              </mc:Choice>
              <mc:Fallback>
                <p:oleObj name="Equation" r:id="rId4" imgW="762000" imgH="1905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5709" y="2206426"/>
                        <a:ext cx="2807092" cy="70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99692" y="2206426"/>
            <a:ext cx="33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8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245" y="250796"/>
            <a:ext cx="5544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What do I do with </a:t>
            </a:r>
          </a:p>
          <a:p>
            <a:r>
              <a:rPr lang="en-US" sz="4000" dirty="0">
                <a:latin typeface="Arial"/>
                <a:cs typeface="Arial"/>
              </a:rPr>
              <a:t>the exponents?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954" y="3206211"/>
            <a:ext cx="800009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Globally, the operation is  </a:t>
            </a:r>
            <a:r>
              <a:rPr lang="en-US" sz="4000" dirty="0">
                <a:latin typeface="Arial"/>
                <a:cs typeface="Arial"/>
              </a:rPr>
              <a:t>•</a:t>
            </a:r>
          </a:p>
          <a:p>
            <a:r>
              <a:rPr lang="en-US" sz="2800" dirty="0">
                <a:latin typeface="Arial"/>
                <a:cs typeface="Arial"/>
              </a:rPr>
              <a:t>The operation directly below  </a:t>
            </a:r>
            <a:r>
              <a:rPr lang="en-US" sz="4000" dirty="0">
                <a:latin typeface="Arial"/>
                <a:cs typeface="Arial"/>
              </a:rPr>
              <a:t>•</a:t>
            </a:r>
            <a:r>
              <a:rPr lang="en-US" sz="2800" dirty="0">
                <a:latin typeface="Arial"/>
                <a:cs typeface="Arial"/>
              </a:rPr>
              <a:t>  is  </a:t>
            </a:r>
            <a:r>
              <a:rPr lang="en-US" sz="4000" dirty="0">
                <a:latin typeface="Arial"/>
                <a:cs typeface="Arial"/>
              </a:rPr>
              <a:t>+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7605" y="4548453"/>
            <a:ext cx="1333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1" name="Curved Right Arrow 10"/>
          <p:cNvSpPr/>
          <p:nvPr/>
        </p:nvSpPr>
        <p:spPr>
          <a:xfrm>
            <a:off x="1120578" y="5460863"/>
            <a:ext cx="379035" cy="870601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670" y="4933173"/>
            <a:ext cx="39367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Add the exponents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54304" y="528430"/>
          <a:ext cx="1612254" cy="780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90500" progId="Equation.3">
                  <p:embed/>
                </p:oleObj>
              </mc:Choice>
              <mc:Fallback>
                <p:oleObj name="Equation" r:id="rId2" imgW="393700" imgH="190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54304" y="528430"/>
                        <a:ext cx="1612254" cy="780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03246" y="1747448"/>
            <a:ext cx="4903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Since we are multiplying, shouldn’t we multiply the exponents?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655709" y="2206426"/>
          <a:ext cx="2807092" cy="701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190500" progId="Equation.3">
                  <p:embed/>
                </p:oleObj>
              </mc:Choice>
              <mc:Fallback>
                <p:oleObj name="Equation" r:id="rId4" imgW="762000" imgH="1905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5709" y="2206426"/>
                        <a:ext cx="2807092" cy="701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99692" y="2206426"/>
            <a:ext cx="33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?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03412" y="5517949"/>
          <a:ext cx="2931299" cy="51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2200" imgH="190500" progId="Equation.3">
                  <p:embed/>
                </p:oleObj>
              </mc:Choice>
              <mc:Fallback>
                <p:oleObj name="Equation" r:id="rId6" imgW="1092200" imgH="1905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3412" y="5517949"/>
                        <a:ext cx="2931299" cy="511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88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63" y="592354"/>
            <a:ext cx="7637470" cy="7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In our algebra courses, is there ever an instance where we would place an exponent on an exponent?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4563" y="2050549"/>
            <a:ext cx="7850688" cy="717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Arial"/>
                <a:cs typeface="Arial"/>
              </a:rPr>
              <a:t>From what operation, if any, would           come?</a:t>
            </a:r>
          </a:p>
          <a:p>
            <a:pPr marL="0" indent="0">
              <a:buFontTx/>
              <a:buNone/>
            </a:pP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247934"/>
              </p:ext>
            </p:extLst>
          </p:nvPr>
        </p:nvGraphicFramePr>
        <p:xfrm>
          <a:off x="6199715" y="1542686"/>
          <a:ext cx="1116675" cy="11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15900" progId="Equation.3">
                  <p:embed/>
                </p:oleObj>
              </mc:Choice>
              <mc:Fallback>
                <p:oleObj name="Equation" r:id="rId5" imgW="215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9715" y="1542686"/>
                        <a:ext cx="1116675" cy="111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935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563" y="592354"/>
            <a:ext cx="7637470" cy="7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In our algebra courses, is there ever an instance where we would place an exponent on an exponent?</a:t>
            </a:r>
            <a:endParaRPr lang="en-US" sz="2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94563" y="2050549"/>
            <a:ext cx="7850688" cy="717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Arial"/>
                <a:cs typeface="Arial"/>
              </a:rPr>
              <a:t>From what operation, if any, would           come?</a:t>
            </a:r>
          </a:p>
          <a:p>
            <a:pPr marL="0" indent="0">
              <a:buFontTx/>
              <a:buNone/>
            </a:pP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99715" y="1542686"/>
          <a:ext cx="1116675" cy="111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5900" imgH="215900" progId="Equation.3">
                  <p:embed/>
                </p:oleObj>
              </mc:Choice>
              <mc:Fallback>
                <p:oleObj name="Equation" r:id="rId5" imgW="2159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9715" y="1542686"/>
                        <a:ext cx="1116675" cy="111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594563" y="2801133"/>
            <a:ext cx="7434787" cy="7177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Arial"/>
                <a:cs typeface="Arial"/>
              </a:rPr>
              <a:t>To get this result, we have put an exponent on an exponent.  What operation is directly above </a:t>
            </a:r>
            <a:r>
              <a:rPr lang="en-US" sz="4800" dirty="0">
                <a:latin typeface="Arial"/>
                <a:cs typeface="Arial"/>
              </a:rPr>
              <a:t>^</a:t>
            </a:r>
            <a:r>
              <a:rPr lang="en-US" sz="2800" dirty="0">
                <a:latin typeface="Arial"/>
                <a:cs typeface="Arial"/>
              </a:rPr>
              <a:t> ?  NONE in our course, so we would never place an exponent on an exponent</a:t>
            </a:r>
            <a:r>
              <a:rPr lang="en-US" sz="3200" dirty="0">
                <a:latin typeface="Arial"/>
                <a:cs typeface="Arial"/>
              </a:rPr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023535" y="5132165"/>
          <a:ext cx="2970541" cy="132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304800" progId="Equation.3">
                  <p:embed/>
                </p:oleObj>
              </mc:Choice>
              <mc:Fallback>
                <p:oleObj name="Equation" r:id="rId7" imgW="685800" imgH="3048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23535" y="5132165"/>
                        <a:ext cx="2970541" cy="132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067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73C83-BB52-27BE-88D0-17C73A684789}"/>
              </a:ext>
            </a:extLst>
          </p:cNvPr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1E8E6-ED0F-66A4-E84A-9EDA3D62EE95}"/>
                  </a:ext>
                </a:extLst>
              </p:cNvPr>
              <p:cNvSpPr txBox="1"/>
              <p:nvPr/>
            </p:nvSpPr>
            <p:spPr>
              <a:xfrm>
                <a:off x="358653" y="1615520"/>
                <a:ext cx="800954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Arial"/>
                    <a:cs typeface="Arial"/>
                  </a:rPr>
                  <a:t>Globally, the operation is  </a:t>
                </a:r>
                <a:r>
                  <a:rPr lang="en-US" sz="4800" dirty="0">
                    <a:latin typeface="Arial"/>
                    <a:cs typeface="Arial"/>
                  </a:rPr>
                  <a:t>+</a:t>
                </a:r>
                <a:r>
                  <a:rPr lang="en-US" sz="3600" dirty="0">
                    <a:latin typeface="Arial"/>
                    <a:cs typeface="Arial"/>
                  </a:rPr>
                  <a:t>  </a:t>
                </a:r>
              </a:p>
              <a:p>
                <a:r>
                  <a:rPr lang="en-US" sz="3600" dirty="0">
                    <a:latin typeface="Arial"/>
                    <a:cs typeface="Arial"/>
                  </a:rPr>
                  <a:t>The operation inside the (  ) is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</m:oMath>
                </a14:m>
                <a:r>
                  <a:rPr lang="en-US" sz="3600" dirty="0">
                    <a:latin typeface="Arial"/>
                    <a:cs typeface="Arial"/>
                  </a:rPr>
                  <a:t> </a:t>
                </a:r>
                <a:endParaRPr lang="en-US" sz="4800" dirty="0">
                  <a:latin typeface="Arial"/>
                  <a:cs typeface="Arial"/>
                </a:endParaRPr>
              </a:p>
              <a:p>
                <a:r>
                  <a:rPr lang="en-US" sz="3600" dirty="0">
                    <a:latin typeface="Arial"/>
                    <a:cs typeface="Arial"/>
                  </a:rPr>
                  <a:t>There are no operations below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</m:oMath>
                </a14:m>
                <a:endParaRPr lang="en-US" sz="36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21E8E6-ED0F-66A4-E84A-9EDA3D62E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53" y="1615520"/>
                <a:ext cx="8009547" cy="1938992"/>
              </a:xfrm>
              <a:prstGeom prst="rect">
                <a:avLst/>
              </a:prstGeom>
              <a:blipFill>
                <a:blip r:embed="rId2"/>
                <a:stretch>
                  <a:fillRect l="-2373" t="-719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17407-A83E-9447-99C7-7C18E62EFA48}"/>
                  </a:ext>
                </a:extLst>
              </p:cNvPr>
              <p:cNvSpPr txBox="1"/>
              <p:nvPr/>
            </p:nvSpPr>
            <p:spPr>
              <a:xfrm>
                <a:off x="5202621" y="564161"/>
                <a:ext cx="31655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+8)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17407-A83E-9447-99C7-7C18E62E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21" y="564161"/>
                <a:ext cx="3165579" cy="769441"/>
              </a:xfrm>
              <a:prstGeom prst="rect">
                <a:avLst/>
              </a:prstGeom>
              <a:blipFill>
                <a:blip r:embed="rId3"/>
                <a:stretch>
                  <a:fillRect r="-119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56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6939" y="442671"/>
            <a:ext cx="6665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Any single operation applies only to the operation directly below it.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0395" y="3213522"/>
            <a:ext cx="17818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"/>
                <a:cs typeface="Times"/>
              </a:rPr>
              <a:t>^</a:t>
            </a:r>
          </a:p>
          <a:p>
            <a:r>
              <a:rPr lang="en-US" sz="6000" dirty="0">
                <a:latin typeface="Arial"/>
                <a:cs typeface="Arial"/>
              </a:rPr>
              <a:t>•  </a:t>
            </a:r>
            <a:r>
              <a:rPr lang="en-US" sz="6000" dirty="0">
                <a:latin typeface="Times"/>
                <a:cs typeface="Times"/>
              </a:rPr>
              <a:t>÷</a:t>
            </a:r>
          </a:p>
          <a:p>
            <a:r>
              <a:rPr lang="en-US" sz="6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4" name="Curved Right Arrow 3"/>
          <p:cNvSpPr/>
          <p:nvPr/>
        </p:nvSpPr>
        <p:spPr>
          <a:xfrm>
            <a:off x="5141952" y="3579595"/>
            <a:ext cx="408419" cy="1065087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4192171" y="3746639"/>
            <a:ext cx="492718" cy="2066399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03425" y="3995734"/>
            <a:ext cx="777492" cy="113293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3425" y="3995734"/>
            <a:ext cx="777492" cy="113293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rved Right Arrow 16"/>
          <p:cNvSpPr/>
          <p:nvPr/>
        </p:nvSpPr>
        <p:spPr>
          <a:xfrm>
            <a:off x="5143840" y="4747951"/>
            <a:ext cx="408419" cy="1065087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40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073C83-BB52-27BE-88D0-17C73A684789}"/>
              </a:ext>
            </a:extLst>
          </p:cNvPr>
          <p:cNvSpPr txBox="1"/>
          <p:nvPr/>
        </p:nvSpPr>
        <p:spPr>
          <a:xfrm>
            <a:off x="460436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68FD9-5178-A35D-6D11-A314BDFB98C6}"/>
              </a:ext>
            </a:extLst>
          </p:cNvPr>
          <p:cNvSpPr txBox="1"/>
          <p:nvPr/>
        </p:nvSpPr>
        <p:spPr>
          <a:xfrm>
            <a:off x="1284875" y="1490008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805DA7FA-76DC-7957-02F8-48DDDE04CFF1}"/>
              </a:ext>
            </a:extLst>
          </p:cNvPr>
          <p:cNvSpPr/>
          <p:nvPr/>
        </p:nvSpPr>
        <p:spPr>
          <a:xfrm>
            <a:off x="611256" y="3013400"/>
            <a:ext cx="684129" cy="632835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16F1-0B8D-5D2A-036B-04FEEABCFB33}"/>
              </a:ext>
            </a:extLst>
          </p:cNvPr>
          <p:cNvSpPr txBox="1"/>
          <p:nvPr/>
        </p:nvSpPr>
        <p:spPr>
          <a:xfrm>
            <a:off x="611256" y="4091704"/>
            <a:ext cx="3958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So,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NO, I cannot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4000" dirty="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17407-A83E-9447-99C7-7C18E62EFA48}"/>
                  </a:ext>
                </a:extLst>
              </p:cNvPr>
              <p:cNvSpPr txBox="1"/>
              <p:nvPr/>
            </p:nvSpPr>
            <p:spPr>
              <a:xfrm>
                <a:off x="5202621" y="564161"/>
                <a:ext cx="316557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+8)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517407-A83E-9447-99C7-7C18E62E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21" y="564161"/>
                <a:ext cx="3165579" cy="769441"/>
              </a:xfrm>
              <a:prstGeom prst="rect">
                <a:avLst/>
              </a:prstGeom>
              <a:blipFill>
                <a:blip r:embed="rId2"/>
                <a:stretch>
                  <a:fillRect r="-119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8D4F29-55AB-4224-BD33-F6F319F43528}"/>
                  </a:ext>
                </a:extLst>
              </p:cNvPr>
              <p:cNvSpPr txBox="1"/>
              <p:nvPr/>
            </p:nvSpPr>
            <p:spPr>
              <a:xfrm>
                <a:off x="702228" y="4847289"/>
                <a:ext cx="699134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+8)≠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8D4F29-55AB-4224-BD33-F6F319F43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28" y="4847289"/>
                <a:ext cx="6991344" cy="769441"/>
              </a:xfrm>
              <a:prstGeom prst="rect">
                <a:avLst/>
              </a:prstGeom>
              <a:blipFill>
                <a:blip r:embed="rId3"/>
                <a:stretch>
                  <a:fillRect l="-726" r="-181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097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E5746-A3F0-0CFE-05F8-FBA1CB5DE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2979" y="1440848"/>
            <a:ext cx="5517931" cy="1312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009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the End</a:t>
            </a:r>
          </a:p>
        </p:txBody>
      </p:sp>
    </p:spTree>
    <p:extLst>
      <p:ext uri="{BB962C8B-B14F-4D97-AF65-F5344CB8AC3E}">
        <p14:creationId xmlns:p14="http://schemas.microsoft.com/office/powerpoint/2010/main" val="3780671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65" y="1740148"/>
            <a:ext cx="7637470" cy="7177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"/>
                <a:cs typeface="Arial"/>
              </a:rPr>
              <a:t>The city of Las Vegas requires that all conference presenters end their presentations this way:</a:t>
            </a:r>
          </a:p>
        </p:txBody>
      </p:sp>
    </p:spTree>
    <p:extLst>
      <p:ext uri="{BB962C8B-B14F-4D97-AF65-F5344CB8AC3E}">
        <p14:creationId xmlns:p14="http://schemas.microsoft.com/office/powerpoint/2010/main" val="1777226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vis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0432" y="470172"/>
            <a:ext cx="5982914" cy="5759738"/>
          </a:xfrm>
        </p:spPr>
      </p:pic>
    </p:spTree>
    <p:extLst>
      <p:ext uri="{BB962C8B-B14F-4D97-AF65-F5344CB8AC3E}">
        <p14:creationId xmlns:p14="http://schemas.microsoft.com/office/powerpoint/2010/main" val="27349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98485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876" y="561274"/>
            <a:ext cx="73977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"/>
                <a:cs typeface="Arial"/>
              </a:rPr>
              <a:t>Use the </a:t>
            </a:r>
            <a:r>
              <a:rPr lang="en-US" sz="5400" dirty="0" err="1">
                <a:latin typeface="Arial"/>
                <a:cs typeface="Arial"/>
              </a:rPr>
              <a:t>OoO</a:t>
            </a:r>
            <a:r>
              <a:rPr lang="en-US" sz="5400" dirty="0">
                <a:latin typeface="Arial"/>
                <a:cs typeface="Arial"/>
              </a:rPr>
              <a:t> to answer the questions: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481" y="4178391"/>
            <a:ext cx="567342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Arial"/>
                <a:cs typeface="Arial"/>
              </a:rPr>
              <a:t>What do I do with the exponents?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481" y="2643532"/>
            <a:ext cx="554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Arial"/>
                <a:cs typeface="Arial"/>
              </a:rPr>
              <a:t>Can I distribute</a:t>
            </a:r>
            <a:r>
              <a:rPr lang="en-US" sz="5400" dirty="0">
                <a:latin typeface="Arial"/>
                <a:cs typeface="Arial"/>
              </a:rPr>
              <a:t>?</a:t>
            </a:r>
            <a:endParaRPr lang="en-US" sz="5400" i="1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660800"/>
              </p:ext>
            </p:extLst>
          </p:nvPr>
        </p:nvGraphicFramePr>
        <p:xfrm>
          <a:off x="6253240" y="2718790"/>
          <a:ext cx="2553651" cy="977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228600" progId="Equation.3">
                  <p:embed/>
                </p:oleObj>
              </mc:Choice>
              <mc:Fallback>
                <p:oleObj name="Equation" r:id="rId2" imgW="596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53240" y="2718790"/>
                        <a:ext cx="2553651" cy="977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121525"/>
              </p:ext>
            </p:extLst>
          </p:nvPr>
        </p:nvGraphicFramePr>
        <p:xfrm>
          <a:off x="6736645" y="4625321"/>
          <a:ext cx="1372540" cy="1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" imgH="304800" progId="Equation.3">
                  <p:embed/>
                </p:oleObj>
              </mc:Choice>
              <mc:Fallback>
                <p:oleObj name="Equation" r:id="rId4" imgW="355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6645" y="4625321"/>
                        <a:ext cx="1372540" cy="117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569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61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258562"/>
              </p:ext>
            </p:extLst>
          </p:nvPr>
        </p:nvGraphicFramePr>
        <p:xfrm>
          <a:off x="5418371" y="610915"/>
          <a:ext cx="2527477" cy="9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228600" progId="Equation.3">
                  <p:embed/>
                </p:oleObj>
              </mc:Choice>
              <mc:Fallback>
                <p:oleObj name="Equation" r:id="rId2" imgW="596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8371" y="610915"/>
                        <a:ext cx="2527477" cy="96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29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61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8371" y="610915"/>
          <a:ext cx="2527477" cy="9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228600" progId="Equation.3">
                  <p:embed/>
                </p:oleObj>
              </mc:Choice>
              <mc:Fallback>
                <p:oleObj name="Equation" r:id="rId2" imgW="59690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8371" y="610915"/>
                        <a:ext cx="2527477" cy="96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8070" y="1635612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</a:t>
            </a:r>
            <a:r>
              <a:rPr lang="en-US" sz="4800" dirty="0">
                <a:latin typeface="Arial"/>
                <a:cs typeface="Arial"/>
              </a:rPr>
              <a:t>+</a:t>
            </a:r>
          </a:p>
          <a:p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 is directly below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3" name="Curved Left Arrow 2"/>
          <p:cNvSpPr/>
          <p:nvPr/>
        </p:nvSpPr>
        <p:spPr>
          <a:xfrm>
            <a:off x="6053510" y="1279357"/>
            <a:ext cx="120513" cy="788008"/>
          </a:xfrm>
          <a:prstGeom prst="curvedLeftArrow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61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8371" y="610915"/>
          <a:ext cx="2527477" cy="9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228600" progId="Equation.3">
                  <p:embed/>
                </p:oleObj>
              </mc:Choice>
              <mc:Fallback>
                <p:oleObj name="Equation" r:id="rId2" imgW="59690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8371" y="610915"/>
                        <a:ext cx="2527477" cy="96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0111" y="1605235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</a:t>
            </a:r>
            <a:r>
              <a:rPr lang="en-US" sz="4800" dirty="0">
                <a:latin typeface="Arial"/>
                <a:cs typeface="Arial"/>
              </a:rPr>
              <a:t>+</a:t>
            </a:r>
          </a:p>
          <a:p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 is directly below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7235" y="4174364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679260" y="5127037"/>
            <a:ext cx="323706" cy="733778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6053510" y="1279357"/>
            <a:ext cx="120513" cy="788008"/>
          </a:xfrm>
          <a:prstGeom prst="curvedLeftArrow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9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261" y="564161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418371" y="610915"/>
          <a:ext cx="2527477" cy="96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228600" progId="Equation.3">
                  <p:embed/>
                </p:oleObj>
              </mc:Choice>
              <mc:Fallback>
                <p:oleObj name="Equation" r:id="rId2" imgW="59690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18371" y="610915"/>
                        <a:ext cx="2527477" cy="96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0111" y="1605235"/>
            <a:ext cx="8009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Globally, the operation is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3600" dirty="0">
                <a:latin typeface="Arial"/>
                <a:cs typeface="Arial"/>
              </a:rPr>
              <a:t>  </a:t>
            </a:r>
          </a:p>
          <a:p>
            <a:r>
              <a:rPr lang="en-US" sz="3600" dirty="0">
                <a:latin typeface="Arial"/>
                <a:cs typeface="Arial"/>
              </a:rPr>
              <a:t>The operation inside the (  ) is </a:t>
            </a:r>
            <a:r>
              <a:rPr lang="en-US" sz="4800" dirty="0">
                <a:latin typeface="Arial"/>
                <a:cs typeface="Arial"/>
              </a:rPr>
              <a:t>+</a:t>
            </a:r>
          </a:p>
          <a:p>
            <a:r>
              <a:rPr lang="en-US" sz="4800" dirty="0">
                <a:latin typeface="Arial"/>
                <a:cs typeface="Arial"/>
              </a:rPr>
              <a:t>+</a:t>
            </a:r>
            <a:r>
              <a:rPr lang="en-US" sz="3600" dirty="0">
                <a:latin typeface="Arial"/>
                <a:cs typeface="Arial"/>
              </a:rPr>
              <a:t>  is directly below  </a:t>
            </a:r>
            <a:r>
              <a:rPr lang="en-US" sz="4800" dirty="0">
                <a:latin typeface="Arial"/>
                <a:cs typeface="Arial"/>
              </a:rPr>
              <a:t>•</a:t>
            </a:r>
            <a:r>
              <a:rPr lang="en-US" sz="4000" dirty="0">
                <a:latin typeface="Arial"/>
                <a:cs typeface="Aria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7235" y="4174364"/>
            <a:ext cx="1248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^</a:t>
            </a:r>
          </a:p>
          <a:p>
            <a:r>
              <a:rPr lang="en-US" sz="4000" dirty="0">
                <a:latin typeface="Arial"/>
                <a:cs typeface="Arial"/>
              </a:rPr>
              <a:t>•  </a:t>
            </a:r>
            <a:r>
              <a:rPr lang="en-US" sz="4000" dirty="0">
                <a:latin typeface="Times"/>
                <a:cs typeface="Times"/>
              </a:rPr>
              <a:t>÷</a:t>
            </a:r>
          </a:p>
          <a:p>
            <a:r>
              <a:rPr lang="en-US" sz="4000" dirty="0">
                <a:latin typeface="Times"/>
                <a:cs typeface="Times"/>
              </a:rPr>
              <a:t>+  –</a:t>
            </a:r>
          </a:p>
        </p:txBody>
      </p:sp>
      <p:sp>
        <p:nvSpPr>
          <p:cNvPr id="10" name="Curved Right Arrow 9"/>
          <p:cNvSpPr/>
          <p:nvPr/>
        </p:nvSpPr>
        <p:spPr>
          <a:xfrm>
            <a:off x="679260" y="5127037"/>
            <a:ext cx="323706" cy="733778"/>
          </a:xfrm>
          <a:prstGeom prst="curved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950275" y="5064589"/>
          <a:ext cx="4215059" cy="70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28600" progId="Equation.3">
                  <p:embed/>
                </p:oleObj>
              </mc:Choice>
              <mc:Fallback>
                <p:oleObj name="Equation" r:id="rId4" imgW="1358900" imgH="2286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0275" y="5064589"/>
                        <a:ext cx="4215059" cy="70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318770" y="4187482"/>
            <a:ext cx="523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So, </a:t>
            </a:r>
            <a:r>
              <a:rPr lang="en-US" sz="3600" dirty="0">
                <a:solidFill>
                  <a:srgbClr val="FF0000"/>
                </a:solidFill>
                <a:latin typeface="Arial"/>
                <a:cs typeface="Arial"/>
              </a:rPr>
              <a:t>Yes, I can distribute</a:t>
            </a:r>
            <a:r>
              <a:rPr lang="en-US" sz="3600" dirty="0">
                <a:latin typeface="Arial"/>
                <a:cs typeface="Arial"/>
              </a:rPr>
              <a:t>.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6053510" y="1279357"/>
            <a:ext cx="120513" cy="788008"/>
          </a:xfrm>
          <a:prstGeom prst="curvedLeftArrow">
            <a:avLst/>
          </a:prstGeom>
          <a:solidFill>
            <a:srgbClr val="008000"/>
          </a:solidFill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08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485" y="582976"/>
            <a:ext cx="51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Can I distribute ?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222686"/>
              </p:ext>
            </p:extLst>
          </p:nvPr>
        </p:nvGraphicFramePr>
        <p:xfrm>
          <a:off x="5789492" y="582976"/>
          <a:ext cx="1933990" cy="94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900" imgH="228600" progId="Equation.3">
                  <p:embed/>
                </p:oleObj>
              </mc:Choice>
              <mc:Fallback>
                <p:oleObj name="Equation" r:id="rId2" imgW="469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89492" y="582976"/>
                        <a:ext cx="1933990" cy="94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1751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NLightning.Burzynski2023" id="{1DEC7E48-82FE-FA47-B646-A02C6D8C5D17}" vid="{4CFDB8BA-3AAC-724D-BF42-9FCD433446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25038</TotalTime>
  <Words>742</Words>
  <Application>Microsoft Macintosh PowerPoint</Application>
  <PresentationFormat>On-screen Show (4:3)</PresentationFormat>
  <Paragraphs>148</Paragraphs>
  <Slides>33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Cambria Math</vt:lpstr>
      <vt:lpstr>Goudy Old Style</vt:lpstr>
      <vt:lpstr>Impact</vt:lpstr>
      <vt:lpstr>Rockwell</vt:lpstr>
      <vt:lpstr>Times</vt:lpstr>
      <vt:lpstr>Inkwell</vt:lpstr>
      <vt:lpstr>Equation</vt:lpstr>
      <vt:lpstr>The Awesome Awesomeness of the  Order of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</dc:title>
  <dc:creator>Denny Burzynski</dc:creator>
  <cp:lastModifiedBy>Burzynski, Denny</cp:lastModifiedBy>
  <cp:revision>123</cp:revision>
  <dcterms:created xsi:type="dcterms:W3CDTF">2015-10-25T19:06:23Z</dcterms:created>
  <dcterms:modified xsi:type="dcterms:W3CDTF">2023-02-26T02:06:47Z</dcterms:modified>
</cp:coreProperties>
</file>